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40"/>
  </p:notesMasterIdLst>
  <p:sldIdLst>
    <p:sldId id="256" r:id="rId3"/>
    <p:sldId id="257" r:id="rId4"/>
    <p:sldId id="258" r:id="rId5"/>
    <p:sldId id="261" r:id="rId6"/>
    <p:sldId id="262" r:id="rId7"/>
    <p:sldId id="259" r:id="rId8"/>
    <p:sldId id="263" r:id="rId9"/>
    <p:sldId id="260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68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66A700-C8B8-4581-8E32-42071385DEB8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5660F0-772D-418B-98F4-F634847371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2943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FD72BBF-4E30-4B97-9B69-51AFCF6F544C}" type="slidenum">
              <a:rPr lang="en-US" altLang="en-US"/>
              <a:pPr/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85713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23657-915C-4071-9DC9-4C7FB8BE1B88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AA160-3F1B-4A77-8C17-875C741901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685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23657-915C-4071-9DC9-4C7FB8BE1B88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AA160-3F1B-4A77-8C17-875C741901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107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23657-915C-4071-9DC9-4C7FB8BE1B88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AA160-3F1B-4A77-8C17-875C741901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0049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23657-915C-4071-9DC9-4C7FB8BE1B88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AA160-3F1B-4A77-8C17-875C741901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271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23657-915C-4071-9DC9-4C7FB8BE1B88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AA160-3F1B-4A77-8C17-875C741901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389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23657-915C-4071-9DC9-4C7FB8BE1B88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AA160-3F1B-4A77-8C17-875C741901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045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23657-915C-4071-9DC9-4C7FB8BE1B88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AA160-3F1B-4A77-8C17-875C741901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553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23657-915C-4071-9DC9-4C7FB8BE1B88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AA160-3F1B-4A77-8C17-875C741901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033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23657-915C-4071-9DC9-4C7FB8BE1B88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AA160-3F1B-4A77-8C17-875C741901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751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23657-915C-4071-9DC9-4C7FB8BE1B88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AA160-3F1B-4A77-8C17-875C741901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8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23657-915C-4071-9DC9-4C7FB8BE1B88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AA160-3F1B-4A77-8C17-875C741901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9337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23657-915C-4071-9DC9-4C7FB8BE1B88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AA160-3F1B-4A77-8C17-875C741901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4841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23657-915C-4071-9DC9-4C7FB8BE1B88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AA160-3F1B-4A77-8C17-875C741901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8108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23657-915C-4071-9DC9-4C7FB8BE1B88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AA160-3F1B-4A77-8C17-875C741901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9455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23657-915C-4071-9DC9-4C7FB8BE1B88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AA160-3F1B-4A77-8C17-875C741901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2039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23657-915C-4071-9DC9-4C7FB8BE1B88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AA160-3F1B-4A77-8C17-875C741901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6773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23657-915C-4071-9DC9-4C7FB8BE1B88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AA160-3F1B-4A77-8C17-875C741901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9304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23657-915C-4071-9DC9-4C7FB8BE1B88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AA160-3F1B-4A77-8C17-875C741901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572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23657-915C-4071-9DC9-4C7FB8BE1B88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AA160-3F1B-4A77-8C17-875C741901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0741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23657-915C-4071-9DC9-4C7FB8BE1B88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AA160-3F1B-4A77-8C17-875C741901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88718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23657-915C-4071-9DC9-4C7FB8BE1B88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AA160-3F1B-4A77-8C17-875C741901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4180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23657-915C-4071-9DC9-4C7FB8BE1B88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AA160-3F1B-4A77-8C17-875C741901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5917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823657-915C-4071-9DC9-4C7FB8BE1B88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7AA160-3F1B-4A77-8C17-875C741901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25509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823657-915C-4071-9DC9-4C7FB8BE1B88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7AA160-3F1B-4A77-8C17-875C741901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746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Psikologi</a:t>
            </a:r>
            <a:r>
              <a:rPr lang="en-US" dirty="0" smtClean="0"/>
              <a:t> </a:t>
            </a:r>
            <a:r>
              <a:rPr lang="en-US" dirty="0" err="1" smtClean="0"/>
              <a:t>Industri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Novrigent</a:t>
            </a:r>
          </a:p>
          <a:p>
            <a:endParaRPr lang="en-US" dirty="0"/>
          </a:p>
          <a:p>
            <a:r>
              <a:rPr lang="en-US" dirty="0" smtClean="0"/>
              <a:t>week1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63634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34617" y="347870"/>
            <a:ext cx="3322983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err="1" smtClean="0"/>
              <a:t>Psikologi</a:t>
            </a:r>
            <a:r>
              <a:rPr lang="en-US" sz="1400" dirty="0" smtClean="0"/>
              <a:t> </a:t>
            </a:r>
            <a:r>
              <a:rPr lang="en-US" sz="1400" dirty="0" err="1" smtClean="0"/>
              <a:t>merupakan</a:t>
            </a:r>
            <a:r>
              <a:rPr lang="en-US" sz="1400" dirty="0" smtClean="0"/>
              <a:t> </a:t>
            </a:r>
            <a:r>
              <a:rPr lang="en-US" sz="1400" dirty="0" err="1" smtClean="0"/>
              <a:t>ilmu</a:t>
            </a:r>
            <a:r>
              <a:rPr lang="en-US" sz="1400" dirty="0" smtClean="0"/>
              <a:t> </a:t>
            </a:r>
            <a:r>
              <a:rPr lang="en-US" sz="1400" dirty="0" err="1" smtClean="0"/>
              <a:t>ilmiah</a:t>
            </a:r>
            <a:r>
              <a:rPr lang="en-US" sz="1400" dirty="0" smtClean="0"/>
              <a:t> yang </a:t>
            </a:r>
            <a:r>
              <a:rPr lang="en-US" sz="1400" dirty="0" err="1" smtClean="0"/>
              <a:t>mempelajari</a:t>
            </a:r>
            <a:r>
              <a:rPr lang="en-US" sz="1400" dirty="0" smtClean="0"/>
              <a:t> </a:t>
            </a:r>
            <a:r>
              <a:rPr lang="en-US" sz="1400" dirty="0" err="1" smtClean="0"/>
              <a:t>perilaku</a:t>
            </a:r>
            <a:r>
              <a:rPr lang="en-US" sz="1400" dirty="0" smtClean="0"/>
              <a:t> </a:t>
            </a:r>
            <a:r>
              <a:rPr lang="en-US" sz="1400" dirty="0" err="1" smtClean="0"/>
              <a:t>dan</a:t>
            </a:r>
            <a:r>
              <a:rPr lang="en-US" sz="1400" dirty="0" smtClean="0"/>
              <a:t> proses mental. </a:t>
            </a:r>
          </a:p>
          <a:p>
            <a:r>
              <a:rPr lang="en-US" sz="1400" dirty="0" smtClean="0"/>
              <a:t>Ada </a:t>
            </a:r>
            <a:r>
              <a:rPr lang="en-US" sz="1400" dirty="0" err="1" smtClean="0"/>
              <a:t>tiga</a:t>
            </a:r>
            <a:r>
              <a:rPr lang="en-US" sz="1400" dirty="0" smtClean="0"/>
              <a:t> </a:t>
            </a:r>
            <a:r>
              <a:rPr lang="en-US" sz="1400" dirty="0" err="1" smtClean="0"/>
              <a:t>istilah</a:t>
            </a:r>
            <a:r>
              <a:rPr lang="en-US" sz="1400" dirty="0" smtClean="0"/>
              <a:t> </a:t>
            </a:r>
            <a:r>
              <a:rPr lang="en-US" sz="1400" dirty="0" err="1" smtClean="0"/>
              <a:t>penting</a:t>
            </a:r>
            <a:r>
              <a:rPr lang="en-US" sz="1400" dirty="0" smtClean="0"/>
              <a:t> </a:t>
            </a:r>
            <a:r>
              <a:rPr lang="en-US" sz="1400" dirty="0" err="1" smtClean="0"/>
              <a:t>untuk</a:t>
            </a:r>
            <a:r>
              <a:rPr lang="en-US" sz="1400" dirty="0" smtClean="0"/>
              <a:t> </a:t>
            </a:r>
            <a:r>
              <a:rPr lang="en-US" sz="1400" dirty="0" err="1" smtClean="0"/>
              <a:t>kita</a:t>
            </a:r>
            <a:r>
              <a:rPr lang="en-US" sz="1400" dirty="0" smtClean="0"/>
              <a:t> </a:t>
            </a:r>
            <a:r>
              <a:rPr lang="en-US" sz="1400" dirty="0" err="1" smtClean="0"/>
              <a:t>cermati</a:t>
            </a:r>
            <a:r>
              <a:rPr lang="en-US" sz="1400" dirty="0" smtClean="0"/>
              <a:t> </a:t>
            </a:r>
            <a:r>
              <a:rPr lang="en-US" sz="1400" dirty="0" err="1" smtClean="0"/>
              <a:t>dalam</a:t>
            </a:r>
            <a:r>
              <a:rPr lang="en-US" sz="1400" dirty="0" smtClean="0"/>
              <a:t> </a:t>
            </a:r>
            <a:r>
              <a:rPr lang="en-US" sz="1400" dirty="0" err="1" smtClean="0"/>
              <a:t>definisi</a:t>
            </a:r>
            <a:r>
              <a:rPr lang="en-US" sz="1400" dirty="0" smtClean="0"/>
              <a:t> </a:t>
            </a:r>
            <a:r>
              <a:rPr lang="en-US" sz="1400" dirty="0" err="1" smtClean="0"/>
              <a:t>tersebut</a:t>
            </a:r>
            <a:r>
              <a:rPr lang="en-US" sz="1400" dirty="0" smtClean="0"/>
              <a:t>. </a:t>
            </a:r>
          </a:p>
          <a:p>
            <a:endParaRPr lang="en-US" sz="1400" dirty="0" smtClean="0"/>
          </a:p>
          <a:p>
            <a:r>
              <a:rPr lang="en-US" sz="1400" dirty="0" err="1" smtClean="0"/>
              <a:t>Pertama</a:t>
            </a:r>
            <a:r>
              <a:rPr lang="en-US" sz="1400" dirty="0" smtClean="0"/>
              <a:t> </a:t>
            </a:r>
            <a:r>
              <a:rPr lang="en-US" sz="1400" dirty="0" err="1" smtClean="0"/>
              <a:t>ilmu</a:t>
            </a:r>
            <a:r>
              <a:rPr lang="en-US" sz="1400" dirty="0" smtClean="0"/>
              <a:t> </a:t>
            </a:r>
            <a:r>
              <a:rPr lang="en-US" sz="1400" dirty="0" err="1" smtClean="0"/>
              <a:t>ilmiah</a:t>
            </a:r>
            <a:r>
              <a:rPr lang="en-US" sz="1400" dirty="0" smtClean="0"/>
              <a:t>, </a:t>
            </a:r>
            <a:r>
              <a:rPr lang="en-US" sz="1400" dirty="0" err="1" smtClean="0"/>
              <a:t>yaitu</a:t>
            </a:r>
            <a:r>
              <a:rPr lang="en-US" sz="1400" dirty="0" smtClean="0"/>
              <a:t> </a:t>
            </a:r>
            <a:r>
              <a:rPr lang="en-US" sz="1400" dirty="0" err="1" smtClean="0"/>
              <a:t>suatu</a:t>
            </a:r>
            <a:r>
              <a:rPr lang="en-US" sz="1400" dirty="0" smtClean="0"/>
              <a:t> </a:t>
            </a:r>
            <a:r>
              <a:rPr lang="en-US" sz="1400" dirty="0" err="1" smtClean="0"/>
              <a:t>penggunaan</a:t>
            </a:r>
            <a:r>
              <a:rPr lang="en-US" sz="1400" dirty="0" smtClean="0"/>
              <a:t> </a:t>
            </a:r>
            <a:r>
              <a:rPr lang="en-US" sz="1400" dirty="0" err="1" smtClean="0"/>
              <a:t>metode</a:t>
            </a:r>
            <a:r>
              <a:rPr lang="en-US" sz="1400" dirty="0" smtClean="0"/>
              <a:t> </a:t>
            </a:r>
            <a:r>
              <a:rPr lang="en-US" sz="1400" dirty="0" err="1" smtClean="0"/>
              <a:t>sistematis</a:t>
            </a:r>
            <a:r>
              <a:rPr lang="en-US" sz="1400" dirty="0" smtClean="0"/>
              <a:t> </a:t>
            </a:r>
            <a:r>
              <a:rPr lang="en-US" sz="1400" dirty="0" err="1" smtClean="0"/>
              <a:t>untuk</a:t>
            </a:r>
            <a:r>
              <a:rPr lang="en-US" sz="1400" dirty="0" smtClean="0"/>
              <a:t> </a:t>
            </a:r>
            <a:r>
              <a:rPr lang="en-US" sz="1400" dirty="0" err="1" smtClean="0"/>
              <a:t>mengamati</a:t>
            </a:r>
            <a:r>
              <a:rPr lang="en-US" sz="1400" dirty="0" smtClean="0"/>
              <a:t> </a:t>
            </a:r>
            <a:r>
              <a:rPr lang="en-US" sz="1400" dirty="0" err="1" smtClean="0"/>
              <a:t>lingkungan</a:t>
            </a:r>
            <a:r>
              <a:rPr lang="en-US" sz="1400" dirty="0" smtClean="0"/>
              <a:t> </a:t>
            </a:r>
            <a:r>
              <a:rPr lang="en-US" sz="1400" dirty="0" err="1" smtClean="0"/>
              <a:t>termasuk</a:t>
            </a:r>
            <a:r>
              <a:rPr lang="en-US" sz="1400" dirty="0" smtClean="0"/>
              <a:t> </a:t>
            </a:r>
            <a:r>
              <a:rPr lang="en-US" sz="1400" dirty="0" err="1" smtClean="0"/>
              <a:t>perilaku</a:t>
            </a:r>
            <a:r>
              <a:rPr lang="en-US" sz="1400" dirty="0" smtClean="0"/>
              <a:t> </a:t>
            </a:r>
            <a:r>
              <a:rPr lang="en-US" sz="1400" dirty="0" err="1" smtClean="0"/>
              <a:t>manusia</a:t>
            </a:r>
            <a:r>
              <a:rPr lang="en-US" sz="1400" dirty="0" smtClean="0"/>
              <a:t> </a:t>
            </a:r>
            <a:r>
              <a:rPr lang="en-US" sz="1400" dirty="0" err="1" smtClean="0"/>
              <a:t>untuk</a:t>
            </a:r>
            <a:r>
              <a:rPr lang="en-US" sz="1400" dirty="0" smtClean="0"/>
              <a:t> </a:t>
            </a:r>
            <a:r>
              <a:rPr lang="en-US" sz="1400" dirty="0" err="1" smtClean="0"/>
              <a:t>menarik</a:t>
            </a:r>
            <a:r>
              <a:rPr lang="en-US" sz="1400" dirty="0" smtClean="0"/>
              <a:t> </a:t>
            </a:r>
            <a:r>
              <a:rPr lang="en-US" sz="1400" dirty="0" err="1" smtClean="0"/>
              <a:t>kesimpulan</a:t>
            </a:r>
            <a:r>
              <a:rPr lang="en-US" sz="1400" dirty="0" smtClean="0"/>
              <a:t>. </a:t>
            </a:r>
          </a:p>
          <a:p>
            <a:endParaRPr lang="en-US" sz="1400" dirty="0" smtClean="0"/>
          </a:p>
          <a:p>
            <a:r>
              <a:rPr lang="en-US" sz="1400" dirty="0" err="1" smtClean="0"/>
              <a:t>Kedua</a:t>
            </a:r>
            <a:r>
              <a:rPr lang="en-US" sz="1400" dirty="0" smtClean="0"/>
              <a:t> </a:t>
            </a:r>
            <a:r>
              <a:rPr lang="en-US" sz="1400" dirty="0" err="1" smtClean="0"/>
              <a:t>perilaku</a:t>
            </a:r>
            <a:r>
              <a:rPr lang="en-US" sz="1400" dirty="0" smtClean="0"/>
              <a:t>, </a:t>
            </a:r>
            <a:r>
              <a:rPr lang="en-US" sz="1400" dirty="0" err="1" smtClean="0"/>
              <a:t>segala</a:t>
            </a:r>
            <a:r>
              <a:rPr lang="en-US" sz="1400" dirty="0" smtClean="0"/>
              <a:t> </a:t>
            </a:r>
            <a:r>
              <a:rPr lang="en-US" sz="1400" dirty="0" err="1" smtClean="0"/>
              <a:t>perbuatan</a:t>
            </a:r>
            <a:r>
              <a:rPr lang="en-US" sz="1400" dirty="0" smtClean="0"/>
              <a:t> yang di </a:t>
            </a:r>
            <a:r>
              <a:rPr lang="en-US" sz="1400" dirty="0" err="1" smtClean="0"/>
              <a:t>lakukan</a:t>
            </a:r>
            <a:r>
              <a:rPr lang="en-US" sz="1400" dirty="0" smtClean="0"/>
              <a:t> </a:t>
            </a:r>
            <a:r>
              <a:rPr lang="en-US" sz="1400" dirty="0" err="1" smtClean="0"/>
              <a:t>dan</a:t>
            </a:r>
            <a:r>
              <a:rPr lang="en-US" sz="1400" dirty="0" smtClean="0"/>
              <a:t> </a:t>
            </a:r>
            <a:r>
              <a:rPr lang="en-US" sz="1400" dirty="0" err="1" smtClean="0"/>
              <a:t>dapat</a:t>
            </a:r>
            <a:r>
              <a:rPr lang="en-US" sz="1400" dirty="0" smtClean="0"/>
              <a:t> di </a:t>
            </a:r>
            <a:r>
              <a:rPr lang="en-US" sz="1400" dirty="0" err="1" smtClean="0"/>
              <a:t>amati</a:t>
            </a:r>
            <a:r>
              <a:rPr lang="en-US" sz="1400" dirty="0" smtClean="0"/>
              <a:t>. </a:t>
            </a:r>
          </a:p>
          <a:p>
            <a:endParaRPr lang="en-US" sz="1400" dirty="0"/>
          </a:p>
          <a:p>
            <a:r>
              <a:rPr lang="en-US" sz="1400" dirty="0" err="1" smtClean="0"/>
              <a:t>Ketiga</a:t>
            </a:r>
            <a:r>
              <a:rPr lang="en-US" sz="1400" dirty="0" smtClean="0"/>
              <a:t>, proses mental, </a:t>
            </a:r>
            <a:r>
              <a:rPr lang="en-US" sz="1400" dirty="0" err="1" smtClean="0"/>
              <a:t>pikiran</a:t>
            </a:r>
            <a:r>
              <a:rPr lang="en-US" sz="1400" dirty="0" smtClean="0"/>
              <a:t>, </a:t>
            </a:r>
            <a:r>
              <a:rPr lang="en-US" sz="1400" dirty="0" err="1" smtClean="0"/>
              <a:t>perasaan</a:t>
            </a:r>
            <a:r>
              <a:rPr lang="en-US" sz="1400" dirty="0" smtClean="0"/>
              <a:t>, </a:t>
            </a:r>
            <a:r>
              <a:rPr lang="en-US" sz="1400" dirty="0" err="1" smtClean="0"/>
              <a:t>dan</a:t>
            </a:r>
            <a:r>
              <a:rPr lang="en-US" sz="1400" dirty="0" smtClean="0"/>
              <a:t> motif (</a:t>
            </a:r>
            <a:r>
              <a:rPr lang="en-US" sz="1400" dirty="0" err="1" smtClean="0"/>
              <a:t>niat</a:t>
            </a:r>
            <a:r>
              <a:rPr lang="en-US" sz="1400" dirty="0" smtClean="0"/>
              <a:t>) yang di </a:t>
            </a:r>
            <a:r>
              <a:rPr lang="en-US" sz="1400" dirty="0" err="1" smtClean="0"/>
              <a:t>rasakan</a:t>
            </a:r>
            <a:r>
              <a:rPr lang="en-US" sz="1400" dirty="0" smtClean="0"/>
              <a:t> </a:t>
            </a:r>
            <a:r>
              <a:rPr lang="en-US" sz="1400" dirty="0" err="1" smtClean="0"/>
              <a:t>seseorang</a:t>
            </a:r>
            <a:r>
              <a:rPr lang="en-US" sz="1400" dirty="0" smtClean="0"/>
              <a:t> </a:t>
            </a:r>
            <a:r>
              <a:rPr lang="en-US" sz="1400" dirty="0" err="1" smtClean="0"/>
              <a:t>secara</a:t>
            </a:r>
            <a:r>
              <a:rPr lang="en-US" sz="1400" dirty="0" smtClean="0"/>
              <a:t> personal, </a:t>
            </a:r>
            <a:r>
              <a:rPr lang="en-US" sz="1400" dirty="0" err="1" smtClean="0"/>
              <a:t>namun</a:t>
            </a:r>
            <a:r>
              <a:rPr lang="en-US" sz="1400" dirty="0" smtClean="0"/>
              <a:t> </a:t>
            </a:r>
            <a:r>
              <a:rPr lang="en-US" sz="1400" dirty="0" err="1" smtClean="0"/>
              <a:t>tidak</a:t>
            </a:r>
            <a:r>
              <a:rPr lang="en-US" sz="1400" dirty="0" smtClean="0"/>
              <a:t> </a:t>
            </a:r>
            <a:r>
              <a:rPr lang="en-US" sz="1400" dirty="0" err="1" smtClean="0"/>
              <a:t>dapat</a:t>
            </a:r>
            <a:r>
              <a:rPr lang="en-US" sz="1400" dirty="0" smtClean="0"/>
              <a:t> </a:t>
            </a:r>
            <a:r>
              <a:rPr lang="en-US" sz="1400" dirty="0" err="1" smtClean="0"/>
              <a:t>diamati</a:t>
            </a:r>
            <a:r>
              <a:rPr lang="en-US" sz="1400" dirty="0" smtClean="0"/>
              <a:t>.</a:t>
            </a:r>
          </a:p>
          <a:p>
            <a:endParaRPr lang="en-US" sz="1400" dirty="0"/>
          </a:p>
          <a:p>
            <a:r>
              <a:rPr lang="en-US" sz="1400" dirty="0" smtClean="0"/>
              <a:t> (King, 2017). </a:t>
            </a:r>
            <a:endParaRPr lang="en-US" sz="1400" dirty="0"/>
          </a:p>
        </p:txBody>
      </p:sp>
      <p:sp>
        <p:nvSpPr>
          <p:cNvPr id="5" name="Rectangle 4"/>
          <p:cNvSpPr/>
          <p:nvPr/>
        </p:nvSpPr>
        <p:spPr>
          <a:xfrm>
            <a:off x="4144617" y="1288918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dirty="0" err="1" smtClean="0"/>
              <a:t>Sedangkan</a:t>
            </a:r>
            <a:r>
              <a:rPr lang="en-US" sz="1400" dirty="0" smtClean="0"/>
              <a:t> </a:t>
            </a:r>
            <a:r>
              <a:rPr lang="en-US" sz="1400" dirty="0" err="1" smtClean="0"/>
              <a:t>untuk</a:t>
            </a:r>
            <a:r>
              <a:rPr lang="en-US" sz="1400" dirty="0" smtClean="0"/>
              <a:t> </a:t>
            </a:r>
            <a:r>
              <a:rPr lang="en-US" sz="1400" dirty="0" err="1" smtClean="0"/>
              <a:t>definisi</a:t>
            </a:r>
            <a:r>
              <a:rPr lang="en-US" sz="1400" dirty="0" smtClean="0"/>
              <a:t> </a:t>
            </a:r>
            <a:r>
              <a:rPr lang="en-US" sz="1400" dirty="0" err="1" smtClean="0"/>
              <a:t>stres</a:t>
            </a:r>
            <a:r>
              <a:rPr lang="en-US" sz="1400" dirty="0" smtClean="0"/>
              <a:t>, </a:t>
            </a:r>
            <a:r>
              <a:rPr lang="en-US" sz="1400" dirty="0" err="1" smtClean="0"/>
              <a:t>yaitu</a:t>
            </a:r>
            <a:r>
              <a:rPr lang="en-US" sz="1400" dirty="0" smtClean="0"/>
              <a:t> </a:t>
            </a:r>
            <a:r>
              <a:rPr lang="en-US" sz="1400" dirty="0" err="1" smtClean="0"/>
              <a:t>bentuk</a:t>
            </a:r>
            <a:r>
              <a:rPr lang="en-US" sz="1400" dirty="0" smtClean="0"/>
              <a:t> </a:t>
            </a:r>
            <a:r>
              <a:rPr lang="en-US" sz="1400" dirty="0" err="1" smtClean="0"/>
              <a:t>adaptasi</a:t>
            </a:r>
            <a:r>
              <a:rPr lang="en-US" sz="1400" dirty="0" smtClean="0"/>
              <a:t> yang </a:t>
            </a:r>
            <a:r>
              <a:rPr lang="en-US" sz="1400" dirty="0" err="1" smtClean="0"/>
              <a:t>disebabkan</a:t>
            </a:r>
            <a:r>
              <a:rPr lang="en-US" sz="1400" dirty="0" smtClean="0"/>
              <a:t> </a:t>
            </a:r>
            <a:r>
              <a:rPr lang="en-US" sz="1400" dirty="0" err="1" smtClean="0"/>
              <a:t>oleh</a:t>
            </a:r>
            <a:r>
              <a:rPr lang="en-US" sz="1400" dirty="0" smtClean="0"/>
              <a:t> </a:t>
            </a:r>
            <a:r>
              <a:rPr lang="en-US" sz="1400" dirty="0" err="1" smtClean="0"/>
              <a:t>perbedaan</a:t>
            </a:r>
            <a:r>
              <a:rPr lang="en-US" sz="1400" dirty="0" smtClean="0"/>
              <a:t> </a:t>
            </a:r>
            <a:r>
              <a:rPr lang="en-US" sz="1400" dirty="0" err="1" smtClean="0"/>
              <a:t>individu</a:t>
            </a:r>
            <a:r>
              <a:rPr lang="en-US" sz="1400" dirty="0" smtClean="0"/>
              <a:t>, yang </a:t>
            </a:r>
            <a:r>
              <a:rPr lang="en-US" sz="1400" dirty="0" err="1" smtClean="0"/>
              <a:t>merupakan</a:t>
            </a:r>
            <a:r>
              <a:rPr lang="en-US" sz="1400" dirty="0" smtClean="0"/>
              <a:t> </a:t>
            </a:r>
            <a:r>
              <a:rPr lang="en-US" sz="1400" dirty="0" err="1" smtClean="0"/>
              <a:t>konsekuensi</a:t>
            </a:r>
            <a:r>
              <a:rPr lang="en-US" sz="1400" dirty="0" smtClean="0"/>
              <a:t> </a:t>
            </a:r>
            <a:r>
              <a:rPr lang="en-US" sz="1400" dirty="0" err="1" smtClean="0"/>
              <a:t>dari</a:t>
            </a:r>
            <a:r>
              <a:rPr lang="en-US" sz="1400" dirty="0" smtClean="0"/>
              <a:t> </a:t>
            </a:r>
            <a:r>
              <a:rPr lang="en-US" sz="1400" dirty="0" err="1" smtClean="0"/>
              <a:t>setiap</a:t>
            </a:r>
            <a:r>
              <a:rPr lang="en-US" sz="1400" dirty="0" smtClean="0"/>
              <a:t> </a:t>
            </a:r>
            <a:r>
              <a:rPr lang="en-US" sz="1400" dirty="0" err="1" smtClean="0"/>
              <a:t>tindakan</a:t>
            </a:r>
            <a:r>
              <a:rPr lang="en-US" sz="1400" dirty="0" smtClean="0"/>
              <a:t>, </a:t>
            </a:r>
            <a:r>
              <a:rPr lang="en-US" sz="1400" dirty="0" err="1" smtClean="0"/>
              <a:t>situasi</a:t>
            </a:r>
            <a:r>
              <a:rPr lang="en-US" sz="1400" dirty="0" smtClean="0"/>
              <a:t>, </a:t>
            </a:r>
            <a:r>
              <a:rPr lang="en-US" sz="1400" dirty="0" err="1" smtClean="0"/>
              <a:t>atau</a:t>
            </a:r>
            <a:r>
              <a:rPr lang="en-US" sz="1400" dirty="0" smtClean="0"/>
              <a:t> </a:t>
            </a:r>
            <a:r>
              <a:rPr lang="en-US" sz="1400" dirty="0" err="1" smtClean="0"/>
              <a:t>peristiwa</a:t>
            </a:r>
            <a:r>
              <a:rPr lang="en-US" sz="1400" dirty="0" smtClean="0"/>
              <a:t> yang </a:t>
            </a:r>
            <a:r>
              <a:rPr lang="en-US" sz="1400" dirty="0" err="1" smtClean="0"/>
              <a:t>muncul</a:t>
            </a:r>
            <a:r>
              <a:rPr lang="en-US" sz="1400" dirty="0" smtClean="0"/>
              <a:t> </a:t>
            </a:r>
            <a:r>
              <a:rPr lang="en-US" sz="1400" dirty="0" err="1" smtClean="0"/>
              <a:t>akibat</a:t>
            </a:r>
            <a:r>
              <a:rPr lang="en-US" sz="1400" dirty="0" smtClean="0"/>
              <a:t> </a:t>
            </a:r>
            <a:r>
              <a:rPr lang="en-US" sz="1400" dirty="0" err="1" smtClean="0"/>
              <a:t>adanya</a:t>
            </a:r>
            <a:r>
              <a:rPr lang="en-US" sz="1400" dirty="0" smtClean="0"/>
              <a:t> </a:t>
            </a:r>
            <a:r>
              <a:rPr lang="en-US" sz="1400" dirty="0" err="1" smtClean="0"/>
              <a:t>tuntutan</a:t>
            </a:r>
            <a:r>
              <a:rPr lang="en-US" sz="1400" dirty="0" smtClean="0"/>
              <a:t> </a:t>
            </a:r>
            <a:r>
              <a:rPr lang="en-US" sz="1400" dirty="0" err="1" smtClean="0"/>
              <a:t>khusus</a:t>
            </a:r>
            <a:r>
              <a:rPr lang="en-US" sz="1400" dirty="0" smtClean="0"/>
              <a:t> </a:t>
            </a:r>
            <a:r>
              <a:rPr lang="en-US" sz="1400" dirty="0" err="1" smtClean="0"/>
              <a:t>pada</a:t>
            </a:r>
            <a:r>
              <a:rPr lang="en-US" sz="1400" dirty="0" smtClean="0"/>
              <a:t> </a:t>
            </a:r>
            <a:r>
              <a:rPr lang="en-US" sz="1400" dirty="0" err="1" smtClean="0"/>
              <a:t>seseorang</a:t>
            </a:r>
            <a:r>
              <a:rPr lang="en-US" sz="1400" dirty="0" smtClean="0"/>
              <a:t> (Gibson, et al, 2011)</a:t>
            </a:r>
            <a:endParaRPr lang="en-US" sz="1400" dirty="0"/>
          </a:p>
        </p:txBody>
      </p:sp>
      <p:sp>
        <p:nvSpPr>
          <p:cNvPr id="6" name="Rectangle 5"/>
          <p:cNvSpPr/>
          <p:nvPr/>
        </p:nvSpPr>
        <p:spPr>
          <a:xfrm>
            <a:off x="4144617" y="2779305"/>
            <a:ext cx="6096000" cy="116955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dirty="0" err="1" smtClean="0"/>
              <a:t>Untuk</a:t>
            </a:r>
            <a:r>
              <a:rPr lang="en-US" sz="1400" dirty="0" smtClean="0"/>
              <a:t> </a:t>
            </a:r>
            <a:r>
              <a:rPr lang="en-US" sz="1400" dirty="0" err="1" smtClean="0"/>
              <a:t>menjawab</a:t>
            </a:r>
            <a:r>
              <a:rPr lang="en-US" sz="1400" dirty="0" smtClean="0"/>
              <a:t> </a:t>
            </a:r>
            <a:r>
              <a:rPr lang="en-US" sz="1400" dirty="0" err="1" smtClean="0"/>
              <a:t>persoalan</a:t>
            </a:r>
            <a:r>
              <a:rPr lang="en-US" sz="1400" dirty="0" smtClean="0"/>
              <a:t> </a:t>
            </a:r>
            <a:r>
              <a:rPr lang="en-US" sz="1400" dirty="0" err="1" smtClean="0"/>
              <a:t>tersebut</a:t>
            </a:r>
            <a:r>
              <a:rPr lang="en-US" sz="1400" dirty="0" smtClean="0"/>
              <a:t>, </a:t>
            </a:r>
            <a:r>
              <a:rPr lang="en-US" sz="1400" dirty="0" err="1" smtClean="0"/>
              <a:t>maka</a:t>
            </a:r>
            <a:r>
              <a:rPr lang="en-US" sz="1400" dirty="0" smtClean="0"/>
              <a:t> </a:t>
            </a:r>
            <a:r>
              <a:rPr lang="en-US" sz="1400" dirty="0" err="1" smtClean="0"/>
              <a:t>psikologi</a:t>
            </a:r>
            <a:r>
              <a:rPr lang="en-US" sz="1400" dirty="0" smtClean="0"/>
              <a:t> </a:t>
            </a:r>
            <a:r>
              <a:rPr lang="en-US" sz="1400" dirty="0" err="1" smtClean="0"/>
              <a:t>berintegrasi</a:t>
            </a:r>
            <a:r>
              <a:rPr lang="en-US" sz="1400" dirty="0" smtClean="0"/>
              <a:t> </a:t>
            </a:r>
            <a:r>
              <a:rPr lang="en-US" sz="1400" dirty="0" err="1" smtClean="0"/>
              <a:t>dengan</a:t>
            </a:r>
            <a:r>
              <a:rPr lang="en-US" sz="1400" dirty="0" smtClean="0"/>
              <a:t> </a:t>
            </a:r>
            <a:r>
              <a:rPr lang="en-US" sz="1400" dirty="0" err="1" smtClean="0"/>
              <a:t>industri</a:t>
            </a:r>
            <a:r>
              <a:rPr lang="en-US" sz="1400" dirty="0" smtClean="0"/>
              <a:t> </a:t>
            </a:r>
            <a:r>
              <a:rPr lang="en-US" sz="1400" dirty="0" err="1" smtClean="0"/>
              <a:t>dan</a:t>
            </a:r>
            <a:r>
              <a:rPr lang="en-US" sz="1400" dirty="0" smtClean="0"/>
              <a:t> </a:t>
            </a:r>
            <a:r>
              <a:rPr lang="en-US" sz="1400" dirty="0" err="1" smtClean="0"/>
              <a:t>organisasi</a:t>
            </a:r>
            <a:r>
              <a:rPr lang="en-US" sz="1400" dirty="0" smtClean="0"/>
              <a:t> </a:t>
            </a:r>
            <a:r>
              <a:rPr lang="en-US" sz="1400" dirty="0" err="1" smtClean="0"/>
              <a:t>dengan</a:t>
            </a:r>
            <a:r>
              <a:rPr lang="en-US" sz="1400" dirty="0" smtClean="0"/>
              <a:t> </a:t>
            </a:r>
            <a:r>
              <a:rPr lang="en-US" sz="1400" dirty="0" err="1" smtClean="0"/>
              <a:t>memberikan</a:t>
            </a:r>
            <a:r>
              <a:rPr lang="en-US" sz="1400" dirty="0" smtClean="0"/>
              <a:t> </a:t>
            </a:r>
            <a:r>
              <a:rPr lang="en-US" sz="1400" dirty="0" err="1" smtClean="0"/>
              <a:t>solusi</a:t>
            </a:r>
            <a:r>
              <a:rPr lang="en-US" sz="1400" dirty="0" smtClean="0"/>
              <a:t> </a:t>
            </a:r>
            <a:r>
              <a:rPr lang="en-US" sz="1400" dirty="0" err="1" smtClean="0"/>
              <a:t>praktis</a:t>
            </a:r>
            <a:r>
              <a:rPr lang="en-US" sz="1400" dirty="0" smtClean="0"/>
              <a:t> </a:t>
            </a:r>
            <a:r>
              <a:rPr lang="en-US" sz="1400" dirty="0" err="1" smtClean="0"/>
              <a:t>yaitu</a:t>
            </a:r>
            <a:r>
              <a:rPr lang="en-US" sz="1400" dirty="0" smtClean="0"/>
              <a:t>, person– environment (P–E) fit. </a:t>
            </a:r>
            <a:r>
              <a:rPr lang="en-US" sz="1400" dirty="0" err="1" smtClean="0"/>
              <a:t>Apa</a:t>
            </a:r>
            <a:r>
              <a:rPr lang="en-US" sz="1400" dirty="0" smtClean="0"/>
              <a:t> </a:t>
            </a:r>
            <a:r>
              <a:rPr lang="en-US" sz="1400" dirty="0" err="1" smtClean="0"/>
              <a:t>itu</a:t>
            </a:r>
            <a:r>
              <a:rPr lang="en-US" sz="1400" dirty="0" smtClean="0"/>
              <a:t> person–environment (P–E) fit? </a:t>
            </a:r>
            <a:r>
              <a:rPr lang="en-US" sz="1400" dirty="0" err="1" smtClean="0"/>
              <a:t>Secara</a:t>
            </a:r>
            <a:r>
              <a:rPr lang="en-US" sz="1400" dirty="0" smtClean="0"/>
              <a:t> </a:t>
            </a:r>
            <a:r>
              <a:rPr lang="en-US" sz="1400" dirty="0" err="1" smtClean="0"/>
              <a:t>sederhana</a:t>
            </a:r>
            <a:r>
              <a:rPr lang="en-US" sz="1400" dirty="0" smtClean="0"/>
              <a:t> </a:t>
            </a:r>
            <a:r>
              <a:rPr lang="en-US" sz="1400" dirty="0" err="1" smtClean="0"/>
              <a:t>dapat</a:t>
            </a:r>
            <a:r>
              <a:rPr lang="en-US" sz="1400" dirty="0" smtClean="0"/>
              <a:t> </a:t>
            </a:r>
            <a:r>
              <a:rPr lang="en-US" sz="1400" dirty="0" err="1" smtClean="0"/>
              <a:t>diartikan</a:t>
            </a:r>
            <a:r>
              <a:rPr lang="en-US" sz="1400" dirty="0" smtClean="0"/>
              <a:t> </a:t>
            </a:r>
            <a:r>
              <a:rPr lang="en-US" sz="1400" dirty="0" err="1" smtClean="0"/>
              <a:t>dengan</a:t>
            </a:r>
            <a:r>
              <a:rPr lang="en-US" sz="1400" dirty="0" smtClean="0"/>
              <a:t> </a:t>
            </a:r>
            <a:r>
              <a:rPr lang="en-US" sz="1400" dirty="0" err="1" smtClean="0"/>
              <a:t>kesesuaian</a:t>
            </a:r>
            <a:r>
              <a:rPr lang="en-US" sz="1400" dirty="0" smtClean="0"/>
              <a:t> </a:t>
            </a:r>
            <a:r>
              <a:rPr lang="en-US" sz="1400" dirty="0" err="1" smtClean="0"/>
              <a:t>antara</a:t>
            </a:r>
            <a:r>
              <a:rPr lang="en-US" sz="1400" dirty="0" smtClean="0"/>
              <a:t> </a:t>
            </a:r>
            <a:r>
              <a:rPr lang="en-US" sz="1400" dirty="0" err="1" smtClean="0"/>
              <a:t>lingkungan</a:t>
            </a:r>
            <a:r>
              <a:rPr lang="en-US" sz="1400" dirty="0" smtClean="0"/>
              <a:t> </a:t>
            </a:r>
            <a:r>
              <a:rPr lang="en-US" sz="1400" dirty="0" err="1" smtClean="0"/>
              <a:t>kerja</a:t>
            </a:r>
            <a:r>
              <a:rPr lang="en-US" sz="1400" dirty="0" smtClean="0"/>
              <a:t> </a:t>
            </a:r>
            <a:r>
              <a:rPr lang="en-US" sz="1400" dirty="0" err="1" smtClean="0"/>
              <a:t>seseorang</a:t>
            </a:r>
            <a:r>
              <a:rPr lang="en-US" sz="1400" dirty="0" smtClean="0"/>
              <a:t> </a:t>
            </a:r>
            <a:r>
              <a:rPr lang="en-US" sz="1400" dirty="0" err="1" smtClean="0"/>
              <a:t>dengan</a:t>
            </a:r>
            <a:r>
              <a:rPr lang="en-US" sz="1400" dirty="0" smtClean="0"/>
              <a:t> </a:t>
            </a:r>
            <a:r>
              <a:rPr lang="en-US" sz="1400" dirty="0" err="1" smtClean="0"/>
              <a:t>apa</a:t>
            </a:r>
            <a:r>
              <a:rPr lang="en-US" sz="1400" dirty="0" smtClean="0"/>
              <a:t> yang </a:t>
            </a:r>
            <a:r>
              <a:rPr lang="en-US" sz="1400" dirty="0" err="1" smtClean="0"/>
              <a:t>dikerjakan</a:t>
            </a:r>
            <a:r>
              <a:rPr lang="en-US" sz="1400" dirty="0" smtClean="0"/>
              <a:t> (Gibson, et al, 2011)</a:t>
            </a:r>
            <a:endParaRPr lang="en-US" sz="1400" dirty="0"/>
          </a:p>
        </p:txBody>
      </p:sp>
      <p:sp>
        <p:nvSpPr>
          <p:cNvPr id="7" name="Rectangle 6"/>
          <p:cNvSpPr/>
          <p:nvPr/>
        </p:nvSpPr>
        <p:spPr>
          <a:xfrm>
            <a:off x="2779642" y="4737149"/>
            <a:ext cx="757693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kesimpulan</a:t>
            </a:r>
            <a:r>
              <a:rPr lang="en-US" dirty="0" smtClean="0"/>
              <a:t>, </a:t>
            </a:r>
            <a:r>
              <a:rPr lang="en-US" dirty="0" err="1" smtClean="0"/>
              <a:t>peran</a:t>
            </a:r>
            <a:r>
              <a:rPr lang="en-US" dirty="0" smtClean="0"/>
              <a:t> </a:t>
            </a:r>
            <a:r>
              <a:rPr lang="en-US" dirty="0" err="1" smtClean="0"/>
              <a:t>psikologi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ilmu</a:t>
            </a:r>
            <a:r>
              <a:rPr lang="en-US" dirty="0" smtClean="0"/>
              <a:t> </a:t>
            </a:r>
            <a:r>
              <a:rPr lang="en-US" dirty="0" err="1" smtClean="0"/>
              <a:t>Psikologi</a:t>
            </a:r>
            <a:r>
              <a:rPr lang="en-US" dirty="0" smtClean="0"/>
              <a:t> </a:t>
            </a:r>
            <a:r>
              <a:rPr lang="en-US" dirty="0" err="1" smtClean="0"/>
              <a:t>Industri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menjawab</a:t>
            </a:r>
            <a:r>
              <a:rPr lang="en-US" dirty="0" smtClean="0"/>
              <a:t> </a:t>
            </a:r>
            <a:r>
              <a:rPr lang="en-US" dirty="0" err="1" smtClean="0"/>
              <a:t>persoalan</a:t>
            </a:r>
            <a:r>
              <a:rPr lang="en-US" dirty="0" smtClean="0"/>
              <a:t> yang </a:t>
            </a:r>
            <a:r>
              <a:rPr lang="en-US" dirty="0" err="1" smtClean="0"/>
              <a:t>berkaitan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psikologis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mengabungkan</a:t>
            </a:r>
            <a:r>
              <a:rPr lang="en-US" dirty="0" smtClean="0"/>
              <a:t> </a:t>
            </a:r>
            <a:r>
              <a:rPr lang="en-US" dirty="0" err="1" smtClean="0"/>
              <a:t>industri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organisasi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cara</a:t>
            </a:r>
            <a:r>
              <a:rPr lang="en-US" dirty="0" smtClean="0"/>
              <a:t> </a:t>
            </a:r>
            <a:r>
              <a:rPr lang="en-US" dirty="0" err="1" smtClean="0"/>
              <a:t>praktis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memecahkan</a:t>
            </a:r>
            <a:r>
              <a:rPr lang="en-US" dirty="0" smtClean="0"/>
              <a:t> </a:t>
            </a:r>
            <a:r>
              <a:rPr lang="en-US" dirty="0" err="1" smtClean="0"/>
              <a:t>masalah</a:t>
            </a:r>
            <a:r>
              <a:rPr lang="en-US" dirty="0" smtClean="0"/>
              <a:t> yang </a:t>
            </a:r>
            <a:r>
              <a:rPr lang="en-US" dirty="0" err="1" smtClean="0"/>
              <a:t>muncul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9424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394252" y="67365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 smtClean="0"/>
              <a:t>Psikologi</a:t>
            </a:r>
            <a:r>
              <a:rPr lang="en-US" dirty="0" smtClean="0"/>
              <a:t> </a:t>
            </a:r>
            <a:r>
              <a:rPr lang="en-US" dirty="0" err="1" smtClean="0"/>
              <a:t>Industri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773557" y="1445999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err="1" smtClean="0"/>
              <a:t>Industri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psikologi</a:t>
            </a:r>
            <a:r>
              <a:rPr lang="en-US" dirty="0" smtClean="0"/>
              <a:t>, </a:t>
            </a:r>
            <a:r>
              <a:rPr lang="en-US" dirty="0" err="1" smtClean="0"/>
              <a:t>keduanya</a:t>
            </a:r>
            <a:r>
              <a:rPr lang="en-US" dirty="0" smtClean="0"/>
              <a:t> </a:t>
            </a:r>
            <a:r>
              <a:rPr lang="en-US" dirty="0" err="1" smtClean="0"/>
              <a:t>jelas</a:t>
            </a:r>
            <a:r>
              <a:rPr lang="en-US" dirty="0" smtClean="0"/>
              <a:t> </a:t>
            </a:r>
            <a:r>
              <a:rPr lang="en-US" dirty="0" err="1" smtClean="0"/>
              <a:t>berbeda</a:t>
            </a:r>
            <a:r>
              <a:rPr lang="en-US" dirty="0" smtClean="0"/>
              <a:t>. </a:t>
            </a:r>
            <a:r>
              <a:rPr lang="en-US" dirty="0" err="1" smtClean="0"/>
              <a:t>Namun</a:t>
            </a:r>
            <a:r>
              <a:rPr lang="en-US" dirty="0" smtClean="0"/>
              <a:t>, </a:t>
            </a:r>
            <a:r>
              <a:rPr lang="en-US" dirty="0" err="1" smtClean="0"/>
              <a:t>apakah</a:t>
            </a:r>
            <a:r>
              <a:rPr lang="en-US" dirty="0" smtClean="0"/>
              <a:t> </a:t>
            </a:r>
            <a:r>
              <a:rPr lang="en-US" dirty="0" err="1" smtClean="0"/>
              <a:t>memiliki</a:t>
            </a:r>
            <a:r>
              <a:rPr lang="en-US" dirty="0" smtClean="0"/>
              <a:t> </a:t>
            </a:r>
            <a:r>
              <a:rPr lang="en-US" dirty="0" err="1" smtClean="0"/>
              <a:t>keterkaitan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04800" y="2225142"/>
            <a:ext cx="445604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sederhana</a:t>
            </a:r>
            <a:r>
              <a:rPr lang="en-US" dirty="0" smtClean="0"/>
              <a:t> </a:t>
            </a:r>
            <a:r>
              <a:rPr lang="en-US" dirty="0" err="1" smtClean="0"/>
              <a:t>industri</a:t>
            </a:r>
            <a:r>
              <a:rPr lang="en-US" dirty="0" smtClean="0"/>
              <a:t>,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didefinisikan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kegiatan</a:t>
            </a:r>
            <a:r>
              <a:rPr lang="en-US" dirty="0" smtClean="0"/>
              <a:t> </a:t>
            </a:r>
            <a:r>
              <a:rPr lang="en-US" dirty="0" err="1" smtClean="0"/>
              <a:t>memproses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mengolah</a:t>
            </a:r>
            <a:r>
              <a:rPr lang="en-US" dirty="0" smtClean="0"/>
              <a:t> </a:t>
            </a:r>
            <a:r>
              <a:rPr lang="en-US" dirty="0" err="1" smtClean="0"/>
              <a:t>barang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menggunakan</a:t>
            </a:r>
            <a:r>
              <a:rPr lang="en-US" dirty="0" smtClean="0"/>
              <a:t> </a:t>
            </a:r>
            <a:r>
              <a:rPr lang="en-US" dirty="0" err="1" smtClean="0"/>
              <a:t>sarana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peralatan</a:t>
            </a:r>
            <a:r>
              <a:rPr lang="en-US" dirty="0" smtClean="0"/>
              <a:t>, </a:t>
            </a:r>
            <a:r>
              <a:rPr lang="en-US" dirty="0" err="1" smtClean="0"/>
              <a:t>misalnya</a:t>
            </a:r>
            <a:r>
              <a:rPr lang="en-US" dirty="0" smtClean="0"/>
              <a:t> </a:t>
            </a:r>
            <a:r>
              <a:rPr lang="en-US" dirty="0" err="1" smtClean="0"/>
              <a:t>mesin</a:t>
            </a:r>
            <a:r>
              <a:rPr lang="en-US" dirty="0" smtClean="0"/>
              <a:t> (KBBI). Di Indonesia, </a:t>
            </a:r>
            <a:r>
              <a:rPr lang="en-US" dirty="0" err="1" smtClean="0"/>
              <a:t>industri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umum</a:t>
            </a:r>
            <a:r>
              <a:rPr lang="en-US" dirty="0" smtClean="0"/>
              <a:t> </a:t>
            </a:r>
            <a:r>
              <a:rPr lang="en-US" dirty="0" err="1" smtClean="0"/>
              <a:t>dibagi</a:t>
            </a:r>
            <a:r>
              <a:rPr lang="en-US" dirty="0" smtClean="0"/>
              <a:t> </a:t>
            </a:r>
            <a:r>
              <a:rPr lang="en-US" dirty="0" err="1" smtClean="0"/>
              <a:t>menjadi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kategori</a:t>
            </a:r>
            <a:r>
              <a:rPr lang="en-US" dirty="0" smtClean="0"/>
              <a:t>, </a:t>
            </a:r>
            <a:r>
              <a:rPr lang="en-US" dirty="0" err="1" smtClean="0"/>
              <a:t>yaitu</a:t>
            </a:r>
            <a:r>
              <a:rPr lang="en-US" dirty="0" smtClean="0"/>
              <a:t> </a:t>
            </a:r>
            <a:r>
              <a:rPr lang="en-US" dirty="0" err="1" smtClean="0"/>
              <a:t>industri</a:t>
            </a:r>
            <a:r>
              <a:rPr lang="en-US" dirty="0" smtClean="0"/>
              <a:t> </a:t>
            </a:r>
            <a:r>
              <a:rPr lang="en-US" dirty="0" err="1" smtClean="0"/>
              <a:t>manufakur</a:t>
            </a:r>
            <a:r>
              <a:rPr lang="en-US" dirty="0" smtClean="0"/>
              <a:t> yang </a:t>
            </a:r>
            <a:r>
              <a:rPr lang="en-US" dirty="0" err="1" smtClean="0"/>
              <a:t>memproduksi</a:t>
            </a:r>
            <a:r>
              <a:rPr lang="en-US" dirty="0" smtClean="0"/>
              <a:t> </a:t>
            </a:r>
            <a:r>
              <a:rPr lang="en-US" dirty="0" err="1" smtClean="0"/>
              <a:t>barang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menggunakan</a:t>
            </a:r>
            <a:r>
              <a:rPr lang="en-US" dirty="0" smtClean="0"/>
              <a:t> </a:t>
            </a:r>
            <a:r>
              <a:rPr lang="en-US" dirty="0" err="1" smtClean="0"/>
              <a:t>tangan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mesin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industri</a:t>
            </a:r>
            <a:r>
              <a:rPr lang="en-US" dirty="0" smtClean="0"/>
              <a:t> </a:t>
            </a:r>
            <a:r>
              <a:rPr lang="en-US" dirty="0" err="1" smtClean="0"/>
              <a:t>jasa</a:t>
            </a:r>
            <a:r>
              <a:rPr lang="en-US" dirty="0" smtClean="0"/>
              <a:t> yang 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industri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bidang</a:t>
            </a:r>
            <a:r>
              <a:rPr lang="en-US" dirty="0" smtClean="0"/>
              <a:t> </a:t>
            </a:r>
            <a:r>
              <a:rPr lang="en-US" dirty="0" err="1" smtClean="0"/>
              <a:t>pelayanan</a:t>
            </a:r>
            <a:r>
              <a:rPr lang="en-US" dirty="0" smtClean="0"/>
              <a:t>, </a:t>
            </a:r>
            <a:r>
              <a:rPr lang="en-US" dirty="0" err="1" smtClean="0"/>
              <a:t>misal</a:t>
            </a:r>
            <a:r>
              <a:rPr lang="en-US" dirty="0" smtClean="0"/>
              <a:t> </a:t>
            </a:r>
            <a:r>
              <a:rPr lang="en-US" dirty="0" err="1" smtClean="0"/>
              <a:t>asuransi</a:t>
            </a:r>
            <a:r>
              <a:rPr lang="en-US" dirty="0" smtClean="0"/>
              <a:t> (KBBI).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5095460" y="2847884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err="1" smtClean="0"/>
              <a:t>Definisi</a:t>
            </a:r>
            <a:r>
              <a:rPr lang="en-US" dirty="0" smtClean="0"/>
              <a:t> </a:t>
            </a:r>
            <a:r>
              <a:rPr lang="en-US" dirty="0" err="1" smtClean="0"/>
              <a:t>psikologi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sederhana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diartikan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ilmu</a:t>
            </a:r>
            <a:r>
              <a:rPr lang="en-US" dirty="0" smtClean="0"/>
              <a:t> yang </a:t>
            </a:r>
            <a:r>
              <a:rPr lang="en-US" dirty="0" err="1" smtClean="0"/>
              <a:t>memahami</a:t>
            </a:r>
            <a:r>
              <a:rPr lang="en-US" dirty="0" smtClean="0"/>
              <a:t> </a:t>
            </a:r>
            <a:r>
              <a:rPr lang="en-US" dirty="0" err="1" smtClean="0"/>
              <a:t>perilaku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menjelaskan</a:t>
            </a:r>
            <a:r>
              <a:rPr lang="en-US" dirty="0" smtClean="0"/>
              <a:t> proses mental (King, 2017)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5403574" y="4322299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err="1" smtClean="0"/>
              <a:t>Berdasarkan</a:t>
            </a:r>
            <a:r>
              <a:rPr lang="en-US" dirty="0" smtClean="0"/>
              <a:t> </a:t>
            </a:r>
            <a:r>
              <a:rPr lang="en-US" dirty="0" err="1" smtClean="0"/>
              <a:t>kedua</a:t>
            </a:r>
            <a:r>
              <a:rPr lang="en-US" dirty="0" smtClean="0"/>
              <a:t> </a:t>
            </a:r>
            <a:r>
              <a:rPr lang="en-US" dirty="0" err="1" smtClean="0"/>
              <a:t>definisi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, </a:t>
            </a:r>
            <a:r>
              <a:rPr lang="en-US" dirty="0" err="1" smtClean="0"/>
              <a:t>apabila</a:t>
            </a:r>
            <a:r>
              <a:rPr lang="en-US" dirty="0" smtClean="0"/>
              <a:t> </a:t>
            </a:r>
            <a:r>
              <a:rPr lang="en-US" dirty="0" err="1" smtClean="0"/>
              <a:t>kita</a:t>
            </a:r>
            <a:r>
              <a:rPr lang="en-US" dirty="0" smtClean="0"/>
              <a:t> </a:t>
            </a:r>
            <a:r>
              <a:rPr lang="en-US" dirty="0" err="1" smtClean="0"/>
              <a:t>menggunakan</a:t>
            </a:r>
            <a:r>
              <a:rPr lang="en-US" dirty="0" smtClean="0"/>
              <a:t> </a:t>
            </a:r>
            <a:r>
              <a:rPr lang="en-US" dirty="0" err="1" smtClean="0"/>
              <a:t>logika</a:t>
            </a:r>
            <a:r>
              <a:rPr lang="en-US" dirty="0" smtClean="0"/>
              <a:t> </a:t>
            </a:r>
            <a:r>
              <a:rPr lang="en-US" dirty="0" err="1" smtClean="0"/>
              <a:t>sederhana</a:t>
            </a:r>
            <a:r>
              <a:rPr lang="en-US" dirty="0" smtClean="0"/>
              <a:t> </a:t>
            </a:r>
            <a:r>
              <a:rPr lang="en-US" dirty="0" err="1" smtClean="0"/>
              <a:t>mungkin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menghubungkan</a:t>
            </a:r>
            <a:r>
              <a:rPr lang="en-US" dirty="0" smtClean="0"/>
              <a:t> </a:t>
            </a:r>
            <a:r>
              <a:rPr lang="en-US" dirty="0" err="1" smtClean="0"/>
              <a:t>antara</a:t>
            </a:r>
            <a:r>
              <a:rPr lang="en-US" dirty="0" smtClean="0"/>
              <a:t> </a:t>
            </a:r>
            <a:r>
              <a:rPr lang="en-US" dirty="0" err="1" smtClean="0"/>
              <a:t>industri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psikologi</a:t>
            </a:r>
            <a:r>
              <a:rPr lang="en-US" dirty="0" smtClean="0"/>
              <a:t>. </a:t>
            </a:r>
            <a:r>
              <a:rPr lang="en-US" dirty="0" err="1" smtClean="0"/>
              <a:t>Industri</a:t>
            </a:r>
            <a:r>
              <a:rPr lang="en-US" dirty="0" smtClean="0"/>
              <a:t> </a:t>
            </a:r>
            <a:r>
              <a:rPr lang="en-US" dirty="0" err="1" smtClean="0"/>
              <a:t>merupakan</a:t>
            </a:r>
            <a:r>
              <a:rPr lang="en-US" dirty="0" smtClean="0"/>
              <a:t> proses </a:t>
            </a:r>
            <a:r>
              <a:rPr lang="en-US" dirty="0" err="1" smtClean="0"/>
              <a:t>penggolahan</a:t>
            </a:r>
            <a:r>
              <a:rPr lang="en-US" dirty="0" smtClean="0"/>
              <a:t> </a:t>
            </a:r>
            <a:r>
              <a:rPr lang="en-US" dirty="0" err="1" smtClean="0"/>
              <a:t>barang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mesin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pelayanan</a:t>
            </a:r>
            <a:r>
              <a:rPr lang="en-US" dirty="0" smtClean="0"/>
              <a:t>, </a:t>
            </a:r>
            <a:r>
              <a:rPr lang="en-US" dirty="0" err="1" smtClean="0"/>
              <a:t>sedangkan</a:t>
            </a:r>
            <a:r>
              <a:rPr lang="en-US" dirty="0" smtClean="0"/>
              <a:t> </a:t>
            </a:r>
            <a:r>
              <a:rPr lang="en-US" dirty="0" err="1" smtClean="0"/>
              <a:t>psikologi</a:t>
            </a:r>
            <a:r>
              <a:rPr lang="en-US" dirty="0" smtClean="0"/>
              <a:t> 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ilmu</a:t>
            </a:r>
            <a:r>
              <a:rPr lang="en-US" dirty="0" smtClean="0"/>
              <a:t> yang </a:t>
            </a:r>
            <a:r>
              <a:rPr lang="en-US" dirty="0" err="1" smtClean="0"/>
              <a:t>membahas</a:t>
            </a:r>
            <a:r>
              <a:rPr lang="en-US" dirty="0" smtClean="0"/>
              <a:t> </a:t>
            </a:r>
            <a:r>
              <a:rPr lang="en-US" dirty="0" err="1" smtClean="0"/>
              <a:t>menggenai</a:t>
            </a:r>
            <a:r>
              <a:rPr lang="en-US" dirty="0" smtClean="0"/>
              <a:t> </a:t>
            </a:r>
            <a:r>
              <a:rPr lang="en-US" dirty="0" err="1" smtClean="0"/>
              <a:t>perilaku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menjelaskan</a:t>
            </a:r>
            <a:r>
              <a:rPr lang="en-US" dirty="0" smtClean="0"/>
              <a:t> proses mental. </a:t>
            </a:r>
            <a:r>
              <a:rPr lang="en-US" dirty="0" err="1" smtClean="0"/>
              <a:t>Kedua</a:t>
            </a:r>
            <a:r>
              <a:rPr lang="en-US" dirty="0" smtClean="0"/>
              <a:t> </a:t>
            </a:r>
            <a:r>
              <a:rPr lang="en-US" dirty="0" err="1" smtClean="0"/>
              <a:t>hal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 </a:t>
            </a:r>
            <a:r>
              <a:rPr lang="en-US" dirty="0" err="1" smtClean="0"/>
              <a:t>berperan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mencari</a:t>
            </a:r>
            <a:r>
              <a:rPr lang="en-US" dirty="0" smtClean="0"/>
              <a:t> </a:t>
            </a:r>
            <a:r>
              <a:rPr lang="en-US" dirty="0" err="1" smtClean="0"/>
              <a:t>individu</a:t>
            </a:r>
            <a:r>
              <a:rPr lang="en-US" dirty="0" smtClean="0"/>
              <a:t> yang </a:t>
            </a:r>
            <a:r>
              <a:rPr lang="en-US" dirty="0" err="1" smtClean="0"/>
              <a:t>memiliki</a:t>
            </a:r>
            <a:r>
              <a:rPr lang="en-US" dirty="0" smtClean="0"/>
              <a:t> </a:t>
            </a:r>
            <a:r>
              <a:rPr lang="en-US" dirty="0" err="1" smtClean="0"/>
              <a:t>kemampuan</a:t>
            </a:r>
            <a:r>
              <a:rPr lang="en-US" dirty="0" smtClean="0"/>
              <a:t> di </a:t>
            </a:r>
            <a:r>
              <a:rPr lang="en-US" dirty="0" err="1" smtClean="0"/>
              <a:t>bidang</a:t>
            </a:r>
            <a:r>
              <a:rPr lang="en-US" dirty="0" smtClean="0"/>
              <a:t> </a:t>
            </a:r>
            <a:r>
              <a:rPr lang="en-US" dirty="0" err="1" smtClean="0"/>
              <a:t>industri</a:t>
            </a:r>
            <a:r>
              <a:rPr lang="en-US" dirty="0" smtClean="0"/>
              <a:t> </a:t>
            </a:r>
            <a:r>
              <a:rPr lang="en-US" dirty="0" err="1" smtClean="0"/>
              <a:t>pelayanan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memahami</a:t>
            </a:r>
            <a:r>
              <a:rPr lang="en-US" dirty="0" smtClean="0"/>
              <a:t> </a:t>
            </a:r>
            <a:r>
              <a:rPr lang="en-US" dirty="0" err="1" smtClean="0"/>
              <a:t>kebutuhan</a:t>
            </a:r>
            <a:r>
              <a:rPr lang="en-US" dirty="0" smtClean="0"/>
              <a:t> </a:t>
            </a:r>
            <a:r>
              <a:rPr lang="en-US" dirty="0" err="1" smtClean="0"/>
              <a:t>tren</a:t>
            </a:r>
            <a:r>
              <a:rPr lang="en-US" dirty="0" smtClean="0"/>
              <a:t> </a:t>
            </a:r>
            <a:r>
              <a:rPr lang="en-US" dirty="0" err="1" smtClean="0"/>
              <a:t>saat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1863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 bwMode="auto">
          <a:xfrm>
            <a:off x="1732722" y="959472"/>
            <a:ext cx="8229600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Lucida Sans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Lucida Sans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Lucida Sans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Lucida Sans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Lucida San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Lucida San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Lucida San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Lucida Sans" pitchFamily="34" charset="0"/>
              </a:defRPr>
            </a:lvl9pPr>
          </a:lstStyle>
          <a:p>
            <a:r>
              <a:rPr lang="en-US" altLang="en-US" sz="2800" dirty="0" smtClean="0">
                <a:latin typeface="+mn-lt"/>
              </a:rPr>
              <a:t>What is</a:t>
            </a:r>
            <a:r>
              <a:rPr lang="id-ID" altLang="en-US" sz="2800" dirty="0" smtClean="0">
                <a:latin typeface="+mn-lt"/>
              </a:rPr>
              <a:t> Psychology</a:t>
            </a:r>
            <a:r>
              <a:rPr lang="en-US" altLang="en-US" sz="2800" dirty="0" smtClean="0">
                <a:latin typeface="+mn-lt"/>
              </a:rPr>
              <a:t>?</a:t>
            </a:r>
            <a:r>
              <a:rPr lang="en-US" altLang="en-US" sz="2400" dirty="0" smtClean="0">
                <a:latin typeface="+mn-lt"/>
              </a:rPr>
              <a:t> </a:t>
            </a:r>
            <a:endParaRPr lang="id-ID" altLang="en-US" sz="2400" dirty="0" smtClean="0">
              <a:latin typeface="+mn-lt"/>
            </a:endParaRPr>
          </a:p>
        </p:txBody>
      </p:sp>
      <p:sp>
        <p:nvSpPr>
          <p:cNvPr id="5" name="Content Placeholder 2"/>
          <p:cNvSpPr>
            <a:spLocks noGrp="1"/>
          </p:cNvSpPr>
          <p:nvPr/>
        </p:nvSpPr>
        <p:spPr bwMode="auto">
          <a:xfrm>
            <a:off x="1732722" y="1630984"/>
            <a:ext cx="8229600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id-ID" altLang="en-US" sz="2400" b="1" dirty="0" smtClean="0"/>
              <a:t>	</a:t>
            </a:r>
            <a:r>
              <a:rPr lang="en-US" altLang="en-US" sz="2400" b="1" dirty="0" smtClean="0"/>
              <a:t>PSYCHOLOGY</a:t>
            </a:r>
            <a:r>
              <a:rPr lang="en-US" altLang="en-US" sz="2400" dirty="0" smtClean="0"/>
              <a:t> is the science of human (and non human) behavior, cognition, emotion and motivation</a:t>
            </a:r>
          </a:p>
          <a:p>
            <a:endParaRPr lang="en-US" altLang="en-US" sz="2400" dirty="0" smtClean="0"/>
          </a:p>
          <a:p>
            <a:pPr>
              <a:buFont typeface="Arial" panose="020B0604020202020204" pitchFamily="34" charset="0"/>
              <a:buNone/>
            </a:pPr>
            <a:r>
              <a:rPr lang="en-US" altLang="en-US" sz="2400" dirty="0" smtClean="0"/>
              <a:t>	PSYCHOLOGY: 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 sz="2400" dirty="0" smtClean="0"/>
              <a:t>1) Science of psychology (psi </a:t>
            </a:r>
            <a:r>
              <a:rPr lang="en-US" altLang="en-US" sz="2400" dirty="0" err="1" smtClean="0"/>
              <a:t>eksperimental</a:t>
            </a:r>
            <a:r>
              <a:rPr lang="en-US" altLang="en-US" sz="2400" dirty="0" smtClean="0"/>
              <a:t>) 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 sz="2400" dirty="0" smtClean="0"/>
              <a:t>2) Application of scientific principles (psi </a:t>
            </a:r>
            <a:r>
              <a:rPr lang="en-US" altLang="en-US" sz="2400" dirty="0" err="1" smtClean="0"/>
              <a:t>klinis</a:t>
            </a:r>
            <a:r>
              <a:rPr lang="en-US" altLang="en-US" sz="2400" dirty="0" smtClean="0"/>
              <a:t>, psi </a:t>
            </a:r>
            <a:r>
              <a:rPr lang="id-ID" altLang="en-US" sz="2400" dirty="0" smtClean="0"/>
              <a:t>pendidikan , psi perkembangan, psi sosial , psi </a:t>
            </a:r>
            <a:r>
              <a:rPr lang="en-US" altLang="en-US" sz="2400" dirty="0" err="1" smtClean="0"/>
              <a:t>industri</a:t>
            </a:r>
            <a:r>
              <a:rPr lang="en-US" altLang="en-US" sz="2400" dirty="0" smtClean="0"/>
              <a:t> &amp; </a:t>
            </a:r>
            <a:r>
              <a:rPr lang="en-US" altLang="en-US" sz="2400" dirty="0" err="1" smtClean="0"/>
              <a:t>organisasi</a:t>
            </a:r>
            <a:r>
              <a:rPr lang="en-US" altLang="en-US" sz="2400" dirty="0" smtClean="0"/>
              <a:t>)</a:t>
            </a:r>
          </a:p>
          <a:p>
            <a:pPr>
              <a:buFont typeface="Arial" panose="020B0604020202020204" pitchFamily="34" charset="0"/>
              <a:buNone/>
            </a:pPr>
            <a:endParaRPr lang="en-US" altLang="en-US" sz="2400" dirty="0" smtClean="0"/>
          </a:p>
          <a:p>
            <a:endParaRPr lang="id-ID" alt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20209882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 bwMode="auto">
          <a:xfrm>
            <a:off x="1827764" y="765279"/>
            <a:ext cx="8229600" cy="642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Lucida Sans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Lucida Sans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Lucida Sans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Lucida Sans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Lucida San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Lucida San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Lucida San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Lucida Sans" pitchFamily="34" charset="0"/>
              </a:defRPr>
            </a:lvl9pPr>
          </a:lstStyle>
          <a:p>
            <a:r>
              <a:rPr lang="id-ID" altLang="en-US" sz="3200" smtClean="0">
                <a:latin typeface="+mn-lt"/>
              </a:rPr>
              <a:t>Bidang Psikologi &amp; Terapannya</a:t>
            </a:r>
            <a:endParaRPr lang="en-US" altLang="en-US" sz="3200" smtClean="0">
              <a:latin typeface="+mn-lt"/>
            </a:endParaRPr>
          </a:p>
        </p:txBody>
      </p:sp>
      <p:sp>
        <p:nvSpPr>
          <p:cNvPr id="5" name="Content Placeholder 2"/>
          <p:cNvSpPr>
            <a:spLocks noGrp="1"/>
          </p:cNvSpPr>
          <p:nvPr/>
        </p:nvSpPr>
        <p:spPr bwMode="auto">
          <a:xfrm>
            <a:off x="1856339" y="1622529"/>
            <a:ext cx="8229600" cy="5961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d-ID" altLang="en-US" sz="2000" smtClean="0"/>
              <a:t>Bidang Psi Klinis : terapan psi yg bertujuan memahami kapasitas perilaku &amp; karakteristik seseorang serta memberikan rekomendasi agar orang tsb mampu menyesuaikan diri dg tepat.</a:t>
            </a:r>
          </a:p>
          <a:p>
            <a:r>
              <a:rPr lang="id-ID" altLang="en-US" sz="2000" smtClean="0"/>
              <a:t>Bidang Psi Perkembangan: terapan psi yg bertujuan mema-hami kondisi psikologis pada tahap-tahap perkembangan (dari lahir hingga akhir hayat) agar mampu menjalankan tugas perkembangan dg berhasil</a:t>
            </a:r>
          </a:p>
          <a:p>
            <a:r>
              <a:rPr lang="id-ID" altLang="en-US" sz="2000" smtClean="0"/>
              <a:t>Bidang Pendidikan : terapan psi yg berusaha menerapkan prinsip-prinsip psikologi ke dlm proses pembelajaran.</a:t>
            </a:r>
          </a:p>
          <a:p>
            <a:r>
              <a:rPr lang="id-ID" altLang="en-US" sz="2000" smtClean="0"/>
              <a:t>Bidang Psi Sosial : terapan psi yg mempelajari dan menyelidiki pengalaman dan perilaku manusia yg dipengaruhi oleh situasi sosial</a:t>
            </a:r>
          </a:p>
          <a:p>
            <a:r>
              <a:rPr lang="id-ID" altLang="en-US" sz="2000" smtClean="0"/>
              <a:t>Bidang Psi Industri &amp; Org : terapan psi yang berusaha menerapkan prinsip-prinsip psikologi ke dalam dunia kerja</a:t>
            </a:r>
          </a:p>
          <a:p>
            <a:endParaRPr lang="en-US" altLang="en-US" sz="2000" smtClean="0"/>
          </a:p>
        </p:txBody>
      </p:sp>
    </p:spTree>
    <p:extLst>
      <p:ext uri="{BB962C8B-B14F-4D97-AF65-F5344CB8AC3E}">
        <p14:creationId xmlns:p14="http://schemas.microsoft.com/office/powerpoint/2010/main" val="27728388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123661" y="2808958"/>
            <a:ext cx="807388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I</a:t>
            </a:r>
            <a:r>
              <a:rPr lang="en-US" dirty="0" err="1" smtClean="0"/>
              <a:t>ndustri</a:t>
            </a:r>
            <a:r>
              <a:rPr lang="en-US" dirty="0" smtClean="0"/>
              <a:t> </a:t>
            </a:r>
            <a:r>
              <a:rPr lang="en-US" dirty="0" err="1" smtClean="0"/>
              <a:t>berperan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menentukan</a:t>
            </a:r>
            <a:r>
              <a:rPr lang="en-US" dirty="0" smtClean="0"/>
              <a:t> </a:t>
            </a:r>
            <a:r>
              <a:rPr lang="en-US" dirty="0" err="1" smtClean="0"/>
              <a:t>kebutuhan</a:t>
            </a:r>
            <a:r>
              <a:rPr lang="en-US" dirty="0" smtClean="0"/>
              <a:t> yang </a:t>
            </a:r>
            <a:r>
              <a:rPr lang="en-US" dirty="0" err="1" smtClean="0"/>
              <a:t>ingin</a:t>
            </a:r>
            <a:r>
              <a:rPr lang="en-US" dirty="0" smtClean="0"/>
              <a:t> </a:t>
            </a:r>
            <a:r>
              <a:rPr lang="en-US" dirty="0" err="1" smtClean="0"/>
              <a:t>dipenuhi</a:t>
            </a:r>
            <a:r>
              <a:rPr lang="en-US" dirty="0" smtClean="0"/>
              <a:t>, </a:t>
            </a:r>
            <a:r>
              <a:rPr lang="en-US" dirty="0" err="1" smtClean="0"/>
              <a:t>sedangkan</a:t>
            </a:r>
            <a:r>
              <a:rPr lang="en-US" dirty="0" smtClean="0"/>
              <a:t> </a:t>
            </a:r>
            <a:r>
              <a:rPr lang="en-US" dirty="0" err="1" smtClean="0"/>
              <a:t>psikologi</a:t>
            </a:r>
            <a:r>
              <a:rPr lang="en-US" dirty="0" smtClean="0"/>
              <a:t> </a:t>
            </a:r>
            <a:r>
              <a:rPr lang="en-US" dirty="0" err="1" smtClean="0"/>
              <a:t>berperan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merekrut</a:t>
            </a:r>
            <a:r>
              <a:rPr lang="en-US" dirty="0" smtClean="0"/>
              <a:t> </a:t>
            </a:r>
            <a:r>
              <a:rPr lang="en-US" dirty="0" err="1" smtClean="0"/>
              <a:t>individu</a:t>
            </a:r>
            <a:r>
              <a:rPr lang="en-US" dirty="0" smtClean="0"/>
              <a:t> yang </a:t>
            </a:r>
            <a:r>
              <a:rPr lang="en-US" dirty="0" err="1" smtClean="0"/>
              <a:t>sesuai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kemampuan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kebutuhan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penyedia</a:t>
            </a:r>
            <a:r>
              <a:rPr lang="en-US" dirty="0" smtClean="0"/>
              <a:t> </a:t>
            </a:r>
            <a:r>
              <a:rPr lang="en-US" dirty="0" err="1" smtClean="0"/>
              <a:t>jasa</a:t>
            </a:r>
            <a:r>
              <a:rPr lang="en-US" dirty="0" smtClean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56929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 bwMode="auto">
          <a:xfrm>
            <a:off x="1981200" y="642938"/>
            <a:ext cx="8229600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Lucida Sans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Lucida Sans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Lucida Sans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Lucida Sans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Lucida San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Lucida San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Lucida San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Lucida Sans" pitchFamily="34" charset="0"/>
              </a:defRPr>
            </a:lvl9pPr>
          </a:lstStyle>
          <a:p>
            <a:r>
              <a:rPr lang="id-ID" altLang="en-US" sz="2400" smtClean="0">
                <a:latin typeface="+mn-lt"/>
              </a:rPr>
              <a:t>Psikologi Industri &amp; Organisasi</a:t>
            </a:r>
          </a:p>
        </p:txBody>
      </p:sp>
      <p:sp>
        <p:nvSpPr>
          <p:cNvPr id="5" name="Content Placeholder 2"/>
          <p:cNvSpPr>
            <a:spLocks noGrp="1"/>
          </p:cNvSpPr>
          <p:nvPr/>
        </p:nvSpPr>
        <p:spPr>
          <a:xfrm>
            <a:off x="1981200" y="1357313"/>
            <a:ext cx="8229600" cy="485775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charset="0"/>
              <a:buNone/>
              <a:defRPr/>
            </a:pPr>
            <a:r>
              <a:rPr lang="en-US" sz="2000" dirty="0" smtClean="0"/>
              <a:t>Psikologi I</a:t>
            </a:r>
            <a:r>
              <a:rPr lang="id-ID" sz="2000" dirty="0" smtClean="0"/>
              <a:t>ndustri &amp; </a:t>
            </a:r>
            <a:r>
              <a:rPr lang="en-US" sz="2000" dirty="0" smtClean="0"/>
              <a:t>O</a:t>
            </a:r>
            <a:r>
              <a:rPr lang="id-ID" sz="2000" dirty="0" smtClean="0"/>
              <a:t>rganisasi </a:t>
            </a:r>
          </a:p>
          <a:p>
            <a:pPr marL="566928" indent="-457200">
              <a:buFont typeface="+mj-lt"/>
              <a:buAutoNum type="arabicPeriod"/>
              <a:defRPr/>
            </a:pPr>
            <a:r>
              <a:rPr lang="id-ID" sz="2000" dirty="0" smtClean="0"/>
              <a:t>Merupakan bidang science + terapan di dunia kerja</a:t>
            </a:r>
          </a:p>
          <a:p>
            <a:pPr marL="566928" indent="-457200">
              <a:buFont typeface="+mj-lt"/>
              <a:buAutoNum type="arabicPeriod"/>
              <a:defRPr/>
            </a:pPr>
            <a:r>
              <a:rPr lang="id-ID" sz="2000" dirty="0" smtClean="0"/>
              <a:t>B</a:t>
            </a:r>
            <a:r>
              <a:rPr lang="en-US" sz="2000" dirty="0" err="1" smtClean="0"/>
              <a:t>idang</a:t>
            </a:r>
            <a:r>
              <a:rPr lang="en-US" sz="2000" dirty="0" smtClean="0"/>
              <a:t> </a:t>
            </a:r>
            <a:r>
              <a:rPr lang="en-US" sz="2000" dirty="0" err="1" smtClean="0"/>
              <a:t>terapan</a:t>
            </a:r>
            <a:r>
              <a:rPr lang="en-US" sz="2000" dirty="0" smtClean="0"/>
              <a:t> psikologi </a:t>
            </a:r>
            <a:r>
              <a:rPr lang="en-US" sz="2000" dirty="0" err="1" smtClean="0"/>
              <a:t>yg</a:t>
            </a:r>
            <a:r>
              <a:rPr lang="en-US" sz="2000" dirty="0" smtClean="0"/>
              <a:t> </a:t>
            </a:r>
            <a:r>
              <a:rPr lang="en-US" sz="2000" dirty="0" err="1" smtClean="0"/>
              <a:t>memfokuskan</a:t>
            </a:r>
            <a:r>
              <a:rPr lang="en-US" sz="2000" dirty="0" smtClean="0"/>
              <a:t> </a:t>
            </a:r>
            <a:r>
              <a:rPr lang="en-US" sz="2000" dirty="0" err="1" smtClean="0"/>
              <a:t>pada</a:t>
            </a:r>
            <a:r>
              <a:rPr lang="en-US" sz="2000" dirty="0" smtClean="0"/>
              <a:t> </a:t>
            </a:r>
            <a:r>
              <a:rPr lang="en-US" sz="2000" dirty="0" err="1" smtClean="0"/>
              <a:t>sisi</a:t>
            </a:r>
            <a:r>
              <a:rPr lang="en-US" sz="2000" dirty="0" smtClean="0"/>
              <a:t> human/ </a:t>
            </a:r>
            <a:r>
              <a:rPr lang="en-US" sz="2000" dirty="0" err="1" smtClean="0"/>
              <a:t>pekerja</a:t>
            </a:r>
            <a:r>
              <a:rPr lang="en-US" sz="2000" dirty="0" smtClean="0"/>
              <a:t> </a:t>
            </a:r>
            <a:r>
              <a:rPr lang="en-US" sz="2000" dirty="0" err="1" smtClean="0"/>
              <a:t>di</a:t>
            </a:r>
            <a:r>
              <a:rPr lang="en-US" sz="2000" dirty="0" smtClean="0"/>
              <a:t> </a:t>
            </a:r>
            <a:r>
              <a:rPr lang="en-US" sz="2000" dirty="0" err="1" smtClean="0"/>
              <a:t>dalam</a:t>
            </a:r>
            <a:r>
              <a:rPr lang="en-US" sz="2000" dirty="0" smtClean="0"/>
              <a:t> </a:t>
            </a:r>
            <a:r>
              <a:rPr lang="en-US" sz="2000" dirty="0" err="1" smtClean="0"/>
              <a:t>organisasi</a:t>
            </a:r>
            <a:r>
              <a:rPr lang="en-US" sz="2000" dirty="0" smtClean="0"/>
              <a:t>.</a:t>
            </a:r>
            <a:endParaRPr lang="id-ID" sz="2000" dirty="0" smtClean="0"/>
          </a:p>
          <a:p>
            <a:pPr marL="566928" indent="-457200">
              <a:buFont typeface="+mj-lt"/>
              <a:buAutoNum type="arabicPeriod"/>
              <a:defRPr/>
            </a:pPr>
            <a:r>
              <a:rPr lang="id-ID" sz="2000" dirty="0" smtClean="0"/>
              <a:t>Penerapan prinsip psikologi pada masalah manusia yg bekerja dlm lingkungan bisnis &amp; industri</a:t>
            </a:r>
            <a:endParaRPr lang="en-US" sz="2000" dirty="0" smtClean="0"/>
          </a:p>
          <a:p>
            <a:pPr marL="566928" indent="-457200">
              <a:buFont typeface="+mj-lt"/>
              <a:buAutoNum type="arabicPeriod"/>
              <a:defRPr/>
            </a:pPr>
            <a:r>
              <a:rPr lang="id-ID" sz="2000" dirty="0" smtClean="0"/>
              <a:t>Bagian dari psikologi yg menerapkan prinsip-prinsip psikologi ke dalam dunia kerja</a:t>
            </a:r>
          </a:p>
          <a:p>
            <a:pPr marL="566928" indent="-457200">
              <a:buFont typeface="+mj-lt"/>
              <a:buAutoNum type="arabicPeriod"/>
              <a:defRPr/>
            </a:pPr>
            <a:r>
              <a:rPr lang="id-ID" sz="2000" dirty="0" smtClean="0"/>
              <a:t>P</a:t>
            </a:r>
            <a:r>
              <a:rPr lang="en-US" sz="2000" dirty="0" err="1" smtClean="0"/>
              <a:t>sikolog</a:t>
            </a:r>
            <a:r>
              <a:rPr lang="en-US" sz="2000" dirty="0" smtClean="0"/>
              <a:t> </a:t>
            </a:r>
            <a:r>
              <a:rPr lang="id-ID" sz="2000" dirty="0" smtClean="0"/>
              <a:t>Industri &amp; Org</a:t>
            </a:r>
            <a:r>
              <a:rPr lang="en-US" sz="2000" dirty="0" smtClean="0"/>
              <a:t> </a:t>
            </a:r>
            <a:r>
              <a:rPr lang="en-US" sz="2000" dirty="0" err="1" smtClean="0"/>
              <a:t>biasanya</a:t>
            </a:r>
            <a:r>
              <a:rPr lang="en-US" sz="2000" dirty="0" smtClean="0"/>
              <a:t> </a:t>
            </a:r>
            <a:r>
              <a:rPr lang="en-US" sz="2000" dirty="0" err="1" smtClean="0"/>
              <a:t>bekerja</a:t>
            </a:r>
            <a:r>
              <a:rPr lang="en-US" sz="2000" dirty="0" smtClean="0"/>
              <a:t> </a:t>
            </a:r>
            <a:r>
              <a:rPr lang="en-US" sz="2000" dirty="0" err="1" smtClean="0"/>
              <a:t>dalam</a:t>
            </a:r>
            <a:r>
              <a:rPr lang="en-US" sz="2000" dirty="0" smtClean="0"/>
              <a:t> </a:t>
            </a:r>
            <a:r>
              <a:rPr lang="en-US" sz="2000" dirty="0" err="1" smtClean="0"/>
              <a:t>organisasi</a:t>
            </a:r>
            <a:r>
              <a:rPr lang="en-US" sz="2000" dirty="0" smtClean="0"/>
              <a:t>/</a:t>
            </a:r>
            <a:r>
              <a:rPr lang="id-ID" sz="2000" dirty="0" smtClean="0"/>
              <a:t> </a:t>
            </a:r>
            <a:r>
              <a:rPr lang="en-US" sz="2000" dirty="0" err="1" smtClean="0"/>
              <a:t>perusahaan</a:t>
            </a:r>
            <a:r>
              <a:rPr lang="en-US" sz="2000" dirty="0" smtClean="0"/>
              <a:t> </a:t>
            </a:r>
            <a:r>
              <a:rPr lang="en-US" sz="2000" dirty="0" err="1" smtClean="0"/>
              <a:t>yg</a:t>
            </a:r>
            <a:r>
              <a:rPr lang="en-US" sz="2000" dirty="0" smtClean="0"/>
              <a:t> </a:t>
            </a:r>
            <a:r>
              <a:rPr lang="id-ID" sz="2000" dirty="0" smtClean="0"/>
              <a:t>berfokus</a:t>
            </a:r>
            <a:r>
              <a:rPr lang="en-US" sz="2000" dirty="0" smtClean="0"/>
              <a:t> </a:t>
            </a:r>
            <a:r>
              <a:rPr lang="en-US" sz="2000" dirty="0" err="1" smtClean="0"/>
              <a:t>dalam</a:t>
            </a:r>
            <a:r>
              <a:rPr lang="en-US" sz="2000" dirty="0" smtClean="0"/>
              <a:t> </a:t>
            </a:r>
            <a:r>
              <a:rPr lang="en-US" sz="2000" dirty="0" err="1" smtClean="0"/>
              <a:t>masalah</a:t>
            </a:r>
            <a:r>
              <a:rPr lang="en-US" sz="2000" dirty="0" smtClean="0"/>
              <a:t> </a:t>
            </a:r>
            <a:r>
              <a:rPr lang="id-ID" sz="2000" dirty="0" smtClean="0"/>
              <a:t> karyawan</a:t>
            </a:r>
            <a:endParaRPr lang="en-US" sz="2000" dirty="0" smtClean="0"/>
          </a:p>
          <a:p>
            <a:pPr marL="566928" indent="-457200">
              <a:buFont typeface="+mj-lt"/>
              <a:buAutoNum type="arabicPeriod"/>
              <a:defRPr/>
            </a:pPr>
            <a:r>
              <a:rPr lang="en-US" sz="2000" dirty="0" smtClean="0"/>
              <a:t>38% </a:t>
            </a:r>
            <a:r>
              <a:rPr lang="id-ID" sz="2000" dirty="0" err="1"/>
              <a:t>P</a:t>
            </a:r>
            <a:r>
              <a:rPr lang="en-US" sz="2000" dirty="0" err="1" smtClean="0"/>
              <a:t>sikolog</a:t>
            </a:r>
            <a:r>
              <a:rPr lang="en-US" sz="2000" dirty="0" smtClean="0"/>
              <a:t> I</a:t>
            </a:r>
            <a:r>
              <a:rPr lang="id-ID" sz="2000" dirty="0" smtClean="0"/>
              <a:t>ndustri &amp; </a:t>
            </a:r>
            <a:r>
              <a:rPr lang="en-US" sz="2000" dirty="0" smtClean="0"/>
              <a:t>O</a:t>
            </a:r>
            <a:r>
              <a:rPr lang="id-ID" sz="2000" dirty="0" smtClean="0"/>
              <a:t>rg</a:t>
            </a:r>
            <a:r>
              <a:rPr lang="en-US" sz="2000" dirty="0" smtClean="0"/>
              <a:t> </a:t>
            </a:r>
            <a:r>
              <a:rPr lang="en-US" sz="2000" dirty="0" err="1" smtClean="0"/>
              <a:t>biasa</a:t>
            </a:r>
            <a:r>
              <a:rPr lang="en-US" sz="2000" dirty="0" smtClean="0"/>
              <a:t> </a:t>
            </a:r>
            <a:r>
              <a:rPr lang="en-US" sz="2000" dirty="0" err="1" smtClean="0"/>
              <a:t>melakukan</a:t>
            </a:r>
            <a:r>
              <a:rPr lang="en-US" sz="2000" dirty="0" smtClean="0"/>
              <a:t> </a:t>
            </a:r>
            <a:r>
              <a:rPr lang="en-US" sz="2000" dirty="0" err="1" smtClean="0"/>
              <a:t>riset</a:t>
            </a:r>
            <a:r>
              <a:rPr lang="en-US" sz="2000" dirty="0" smtClean="0"/>
              <a:t> </a:t>
            </a:r>
            <a:r>
              <a:rPr lang="en-US" sz="2000" dirty="0" err="1" smtClean="0"/>
              <a:t>utk</a:t>
            </a:r>
            <a:r>
              <a:rPr lang="en-US" sz="2000" dirty="0" smtClean="0"/>
              <a:t> </a:t>
            </a:r>
            <a:r>
              <a:rPr lang="en-US" sz="2000" dirty="0" err="1" smtClean="0"/>
              <a:t>mengembangkan</a:t>
            </a:r>
            <a:r>
              <a:rPr lang="en-US" sz="2000" dirty="0" smtClean="0"/>
              <a:t> </a:t>
            </a:r>
            <a:r>
              <a:rPr lang="en-US" sz="2000" dirty="0" err="1" smtClean="0"/>
              <a:t>metode</a:t>
            </a:r>
            <a:r>
              <a:rPr lang="en-US" sz="2000" dirty="0" smtClean="0"/>
              <a:t> &amp; </a:t>
            </a:r>
            <a:r>
              <a:rPr lang="en-US" sz="2000" dirty="0" err="1" smtClean="0"/>
              <a:t>prosedur</a:t>
            </a:r>
            <a:r>
              <a:rPr lang="en-US" sz="2000" dirty="0" smtClean="0"/>
              <a:t> </a:t>
            </a:r>
            <a:r>
              <a:rPr lang="en-US" sz="2000" dirty="0" err="1" smtClean="0"/>
              <a:t>untuk</a:t>
            </a:r>
            <a:r>
              <a:rPr lang="en-US" sz="2000" dirty="0" smtClean="0"/>
              <a:t> </a:t>
            </a:r>
            <a:r>
              <a:rPr lang="en-US" sz="2000" dirty="0" err="1" smtClean="0"/>
              <a:t>menyelesaikan</a:t>
            </a:r>
            <a:r>
              <a:rPr lang="en-US" sz="2000" dirty="0" smtClean="0"/>
              <a:t> </a:t>
            </a:r>
            <a:r>
              <a:rPr lang="en-US" sz="2000" dirty="0" err="1" smtClean="0"/>
              <a:t>masalah</a:t>
            </a:r>
            <a:r>
              <a:rPr lang="en-US" sz="2000" dirty="0" smtClean="0"/>
              <a:t> </a:t>
            </a:r>
            <a:r>
              <a:rPr lang="id-ID" sz="2000" dirty="0" smtClean="0"/>
              <a:t> perilaku karyawan</a:t>
            </a:r>
            <a:r>
              <a:rPr lang="en-US" sz="2000" dirty="0" smtClean="0"/>
              <a:t> </a:t>
            </a:r>
          </a:p>
          <a:p>
            <a:pPr>
              <a:buFont typeface="Arial" charset="0"/>
              <a:buChar char="•"/>
              <a:defRPr/>
            </a:pPr>
            <a:endParaRPr lang="id-ID" sz="2000" dirty="0"/>
          </a:p>
        </p:txBody>
      </p:sp>
    </p:spTree>
    <p:extLst>
      <p:ext uri="{BB962C8B-B14F-4D97-AF65-F5344CB8AC3E}">
        <p14:creationId xmlns:p14="http://schemas.microsoft.com/office/powerpoint/2010/main" val="20428187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48000" y="1789766"/>
            <a:ext cx="6096000" cy="31393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err="1"/>
              <a:t>P</a:t>
            </a:r>
            <a:r>
              <a:rPr lang="en-US" dirty="0" err="1" smtClean="0"/>
              <a:t>sikologi</a:t>
            </a:r>
            <a:r>
              <a:rPr lang="en-US" dirty="0" smtClean="0"/>
              <a:t> </a:t>
            </a:r>
            <a:r>
              <a:rPr lang="en-US" dirty="0" err="1" smtClean="0"/>
              <a:t>industri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didefinisikan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cabang</a:t>
            </a:r>
            <a:r>
              <a:rPr lang="en-US" dirty="0" smtClean="0"/>
              <a:t> </a:t>
            </a:r>
            <a:r>
              <a:rPr lang="en-US" dirty="0" err="1" smtClean="0"/>
              <a:t>ilmu</a:t>
            </a:r>
            <a:r>
              <a:rPr lang="en-US" dirty="0" smtClean="0"/>
              <a:t> </a:t>
            </a:r>
            <a:r>
              <a:rPr lang="en-US" dirty="0" err="1" smtClean="0"/>
              <a:t>tertua</a:t>
            </a:r>
            <a:r>
              <a:rPr lang="en-US" dirty="0" smtClean="0"/>
              <a:t> yang </a:t>
            </a:r>
            <a:r>
              <a:rPr lang="en-US" dirty="0" err="1" smtClean="0"/>
              <a:t>mencoba</a:t>
            </a:r>
            <a:r>
              <a:rPr lang="en-US" dirty="0" smtClean="0"/>
              <a:t> </a:t>
            </a:r>
            <a:r>
              <a:rPr lang="en-US" dirty="0" err="1" smtClean="0"/>
              <a:t>menggunakan</a:t>
            </a:r>
            <a:r>
              <a:rPr lang="en-US" dirty="0" smtClean="0"/>
              <a:t> </a:t>
            </a:r>
            <a:r>
              <a:rPr lang="en-US" dirty="0" err="1" smtClean="0"/>
              <a:t>sudut</a:t>
            </a:r>
            <a:r>
              <a:rPr lang="en-US" dirty="0" smtClean="0"/>
              <a:t> </a:t>
            </a:r>
            <a:r>
              <a:rPr lang="en-US" dirty="0" err="1" smtClean="0"/>
              <a:t>pandang</a:t>
            </a:r>
            <a:r>
              <a:rPr lang="en-US" dirty="0" smtClean="0"/>
              <a:t> </a:t>
            </a:r>
            <a:r>
              <a:rPr lang="en-US" dirty="0" err="1" smtClean="0"/>
              <a:t>manajemen</a:t>
            </a:r>
            <a:r>
              <a:rPr lang="en-US" dirty="0" smtClean="0"/>
              <a:t> </a:t>
            </a:r>
            <a:r>
              <a:rPr lang="en-US" dirty="0" err="1" smtClean="0"/>
              <a:t>melalui</a:t>
            </a:r>
            <a:r>
              <a:rPr lang="en-US" dirty="0" smtClean="0"/>
              <a:t> </a:t>
            </a:r>
            <a:r>
              <a:rPr lang="en-US" dirty="0" err="1" smtClean="0"/>
              <a:t>efisiensi</a:t>
            </a:r>
            <a:r>
              <a:rPr lang="en-US" dirty="0" smtClean="0"/>
              <a:t> </a:t>
            </a:r>
            <a:r>
              <a:rPr lang="en-US" dirty="0" err="1" smtClean="0"/>
              <a:t>organisasi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menggunakan</a:t>
            </a:r>
            <a:r>
              <a:rPr lang="en-US" dirty="0" smtClean="0"/>
              <a:t> </a:t>
            </a:r>
            <a:r>
              <a:rPr lang="en-US" dirty="0" err="1" smtClean="0"/>
              <a:t>sumber</a:t>
            </a:r>
            <a:r>
              <a:rPr lang="en-US" dirty="0" smtClean="0"/>
              <a:t> </a:t>
            </a:r>
            <a:r>
              <a:rPr lang="en-US" dirty="0" err="1" smtClean="0"/>
              <a:t>daya</a:t>
            </a:r>
            <a:r>
              <a:rPr lang="en-US" dirty="0" smtClean="0"/>
              <a:t> </a:t>
            </a:r>
            <a:r>
              <a:rPr lang="en-US" dirty="0" err="1" smtClean="0"/>
              <a:t>manusia</a:t>
            </a:r>
            <a:r>
              <a:rPr lang="en-US" dirty="0" smtClean="0"/>
              <a:t> yang </a:t>
            </a:r>
            <a:r>
              <a:rPr lang="en-US" dirty="0" err="1" smtClean="0"/>
              <a:t>tepat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orang yang </a:t>
            </a:r>
            <a:r>
              <a:rPr lang="en-US" dirty="0" err="1" smtClean="0"/>
              <a:t>terkait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masalah</a:t>
            </a:r>
            <a:r>
              <a:rPr lang="en-US" dirty="0" smtClean="0"/>
              <a:t> </a:t>
            </a:r>
            <a:r>
              <a:rPr lang="en-US" dirty="0" err="1" smtClean="0"/>
              <a:t>desain</a:t>
            </a:r>
            <a:r>
              <a:rPr lang="en-US" dirty="0" smtClean="0"/>
              <a:t> </a:t>
            </a:r>
            <a:r>
              <a:rPr lang="en-US" dirty="0" err="1" smtClean="0"/>
              <a:t>pekerjaan</a:t>
            </a:r>
            <a:r>
              <a:rPr lang="en-US" dirty="0" smtClean="0"/>
              <a:t> yang </a:t>
            </a:r>
            <a:r>
              <a:rPr lang="en-US" dirty="0" err="1" smtClean="0"/>
              <a:t>efisien</a:t>
            </a:r>
            <a:r>
              <a:rPr lang="en-US" dirty="0" smtClean="0"/>
              <a:t>, </a:t>
            </a:r>
            <a:r>
              <a:rPr lang="en-US" dirty="0" err="1" smtClean="0"/>
              <a:t>pemilihan</a:t>
            </a:r>
            <a:r>
              <a:rPr lang="en-US" dirty="0" smtClean="0"/>
              <a:t> </a:t>
            </a:r>
            <a:r>
              <a:rPr lang="en-US" dirty="0" err="1" smtClean="0"/>
              <a:t>karyawan</a:t>
            </a:r>
            <a:r>
              <a:rPr lang="en-US" dirty="0" smtClean="0"/>
              <a:t>, </a:t>
            </a:r>
            <a:r>
              <a:rPr lang="en-US" dirty="0" err="1" smtClean="0"/>
              <a:t>pelatihan</a:t>
            </a:r>
            <a:r>
              <a:rPr lang="en-US" dirty="0" smtClean="0"/>
              <a:t> </a:t>
            </a:r>
            <a:r>
              <a:rPr lang="en-US" dirty="0" err="1" smtClean="0"/>
              <a:t>karyawan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penilaian</a:t>
            </a:r>
            <a:r>
              <a:rPr lang="en-US" dirty="0" smtClean="0"/>
              <a:t> </a:t>
            </a:r>
            <a:r>
              <a:rPr lang="en-US" dirty="0" err="1" smtClean="0"/>
              <a:t>kinerja</a:t>
            </a:r>
            <a:r>
              <a:rPr lang="en-US" dirty="0" smtClean="0"/>
              <a:t> (Spector, 2012), </a:t>
            </a:r>
            <a:r>
              <a:rPr lang="en-US" dirty="0" err="1" smtClean="0"/>
              <a:t>promosi</a:t>
            </a:r>
            <a:r>
              <a:rPr lang="en-US" dirty="0" smtClean="0"/>
              <a:t>, </a:t>
            </a:r>
            <a:r>
              <a:rPr lang="en-US" dirty="0" err="1" smtClean="0"/>
              <a:t>pemindahan</a:t>
            </a:r>
            <a:r>
              <a:rPr lang="en-US" dirty="0" smtClean="0"/>
              <a:t> (transfer),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pemberhentian</a:t>
            </a:r>
            <a:r>
              <a:rPr lang="en-US" dirty="0" smtClean="0"/>
              <a:t> </a:t>
            </a:r>
            <a:r>
              <a:rPr lang="en-US" dirty="0" err="1" smtClean="0"/>
              <a:t>karyawan</a:t>
            </a:r>
            <a:r>
              <a:rPr lang="en-US" dirty="0" smtClean="0"/>
              <a:t> (</a:t>
            </a:r>
            <a:r>
              <a:rPr lang="en-US" dirty="0" err="1" smtClean="0"/>
              <a:t>Landy</a:t>
            </a:r>
            <a:r>
              <a:rPr lang="en-US" dirty="0" smtClean="0"/>
              <a:t> &amp; Conte, 2013), </a:t>
            </a:r>
            <a:r>
              <a:rPr lang="en-US" dirty="0" err="1" smtClean="0"/>
              <a:t>serta</a:t>
            </a:r>
            <a:r>
              <a:rPr lang="en-US" dirty="0" smtClean="0"/>
              <a:t> </a:t>
            </a:r>
            <a:r>
              <a:rPr lang="en-US" dirty="0" err="1" smtClean="0"/>
              <a:t>melakukan</a:t>
            </a:r>
            <a:r>
              <a:rPr lang="en-US" dirty="0" smtClean="0"/>
              <a:t> </a:t>
            </a:r>
            <a:r>
              <a:rPr lang="en-US" dirty="0" err="1" smtClean="0"/>
              <a:t>evaluasi</a:t>
            </a:r>
            <a:r>
              <a:rPr lang="en-US" dirty="0" smtClean="0"/>
              <a:t> </a:t>
            </a:r>
            <a:r>
              <a:rPr lang="en-US" dirty="0" err="1" smtClean="0"/>
              <a:t>karyawan</a:t>
            </a:r>
            <a:r>
              <a:rPr lang="en-US" dirty="0" smtClean="0"/>
              <a:t> (</a:t>
            </a:r>
            <a:r>
              <a:rPr lang="en-US" dirty="0" err="1" smtClean="0"/>
              <a:t>Aamodt</a:t>
            </a:r>
            <a:r>
              <a:rPr lang="en-US" dirty="0" smtClean="0"/>
              <a:t>, 2015). </a:t>
            </a:r>
            <a:r>
              <a:rPr lang="en-US" dirty="0" err="1" smtClean="0"/>
              <a:t>Maka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ditarik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kesimpulan</a:t>
            </a:r>
            <a:r>
              <a:rPr lang="en-US" dirty="0" smtClean="0"/>
              <a:t> </a:t>
            </a:r>
            <a:r>
              <a:rPr lang="en-US" dirty="0" err="1" smtClean="0"/>
              <a:t>bahwa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mampu</a:t>
            </a:r>
            <a:r>
              <a:rPr lang="en-US" dirty="0" smtClean="0"/>
              <a:t> </a:t>
            </a:r>
            <a:r>
              <a:rPr lang="en-US" dirty="0" err="1" smtClean="0"/>
              <a:t>bersaing</a:t>
            </a:r>
            <a:r>
              <a:rPr lang="en-US" dirty="0" smtClean="0"/>
              <a:t> di era </a:t>
            </a:r>
            <a:r>
              <a:rPr lang="en-US" dirty="0" err="1" smtClean="0"/>
              <a:t>revolusi</a:t>
            </a:r>
            <a:r>
              <a:rPr lang="en-US" dirty="0" smtClean="0"/>
              <a:t> </a:t>
            </a:r>
            <a:r>
              <a:rPr lang="en-US" dirty="0" err="1" smtClean="0"/>
              <a:t>Industri</a:t>
            </a:r>
            <a:r>
              <a:rPr lang="en-US" dirty="0" smtClean="0"/>
              <a:t> 4.0 para </a:t>
            </a:r>
            <a:r>
              <a:rPr lang="en-US" dirty="0" err="1" smtClean="0"/>
              <a:t>generasi</a:t>
            </a:r>
            <a:r>
              <a:rPr lang="en-US" dirty="0" smtClean="0"/>
              <a:t> </a:t>
            </a:r>
            <a:r>
              <a:rPr lang="en-US" dirty="0" err="1" smtClean="0"/>
              <a:t>milenial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43306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 bwMode="auto">
          <a:xfrm>
            <a:off x="1952625" y="928688"/>
            <a:ext cx="8229600" cy="5715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r>
              <a:rPr lang="id-ID" altLang="en-US" sz="2800">
                <a:latin typeface="Berlin Sans FB Demi" panose="020E0802020502020306" pitchFamily="34" charset="0"/>
              </a:rPr>
              <a:t>What is I – O Psychology ?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 bwMode="auto">
          <a:xfrm>
            <a:off x="2095500" y="1600201"/>
            <a:ext cx="7786688" cy="4525963"/>
          </a:xfrm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>
              <a:buFont typeface="Arial" charset="0"/>
              <a:buChar char="•"/>
              <a:defRPr/>
            </a:pPr>
            <a:r>
              <a:rPr lang="id-ID" sz="2400" dirty="0">
                <a:latin typeface="Berlin Sans FB" pitchFamily="34" charset="0"/>
              </a:rPr>
              <a:t>I – O Psychology is...the application of psychological principles, theory, and research to the work setting</a:t>
            </a:r>
            <a:endParaRPr lang="en-US" sz="2400" dirty="0">
              <a:latin typeface="Berlin Sans FB" pitchFamily="34" charset="0"/>
            </a:endParaRPr>
          </a:p>
          <a:p>
            <a:pPr marL="0" indent="0">
              <a:buNone/>
              <a:defRPr/>
            </a:pPr>
            <a:endParaRPr lang="id-ID" sz="2400" dirty="0">
              <a:latin typeface="Berlin Sans FB" pitchFamily="34" charset="0"/>
            </a:endParaRPr>
          </a:p>
          <a:p>
            <a:pPr eaLnBrk="1" hangingPunct="1">
              <a:buFont typeface="Arial" charset="0"/>
              <a:buChar char="•"/>
              <a:defRPr/>
            </a:pPr>
            <a:r>
              <a:rPr lang="id-ID" sz="2400" dirty="0">
                <a:latin typeface="Berlin Sans FB" pitchFamily="34" charset="0"/>
              </a:rPr>
              <a:t>Ilmu yg mempelajari perilaku manusia dalam perannya sebagai tenaga kerja &amp; sebagai konsumen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id-ID" sz="2400" dirty="0">
              <a:latin typeface="Berlin Sans FB" pitchFamily="34" charset="0"/>
            </a:endParaRPr>
          </a:p>
          <a:p>
            <a:pPr eaLnBrk="1" hangingPunct="1">
              <a:buFont typeface="Arial" charset="0"/>
              <a:buChar char="•"/>
              <a:defRPr/>
            </a:pPr>
            <a:r>
              <a:rPr lang="id-ID" sz="2400" dirty="0">
                <a:latin typeface="Berlin Sans FB" pitchFamily="34" charset="0"/>
              </a:rPr>
              <a:t>Baik secara perorangan maupun kelompok, dgn maksud agar temuannya dapat diterapkan dalam industri dan organisasi untuk kepentingan dan kemanfaatan manusianya dan organisasinya.</a:t>
            </a:r>
          </a:p>
          <a:p>
            <a:pPr eaLnBrk="1" hangingPunct="1">
              <a:buFont typeface="Arial" charset="0"/>
              <a:buChar char="•"/>
              <a:defRPr/>
            </a:pPr>
            <a:endParaRPr lang="en-US" sz="2400" dirty="0">
              <a:latin typeface="Berlin Sans FB" pitchFamily="34" charset="0"/>
            </a:endParaRPr>
          </a:p>
          <a:p>
            <a:pPr>
              <a:buFont typeface="Arial" charset="0"/>
              <a:buChar char="•"/>
              <a:defRPr/>
            </a:pPr>
            <a:endParaRPr lang="id-ID" sz="2400" dirty="0">
              <a:latin typeface="Berlin Sans FB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22539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981200" y="1000125"/>
            <a:ext cx="8229600" cy="5715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id-ID" altLang="en-US" sz="2800">
                <a:latin typeface="+mn-lt"/>
              </a:rPr>
              <a:t>Perilaku Manusia ?</a:t>
            </a:r>
            <a:endParaRPr lang="en-US" altLang="en-US" sz="2800" b="1">
              <a:latin typeface="+mn-lt"/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2566988" y="1643063"/>
            <a:ext cx="6985000" cy="428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en-US" smtClean="0"/>
              <a:t>	</a:t>
            </a:r>
            <a:r>
              <a:rPr lang="id-ID" altLang="en-US" sz="2400"/>
              <a:t>Perilaku manusia adalah semua aktivitas yg dilakukan manusia, baik yg teramati langsung (overt) maupun yang tidak dapat diamati langsung (covert)</a:t>
            </a:r>
            <a:endParaRPr lang="en-US" altLang="en-US" sz="240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28175820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981200" y="1000125"/>
            <a:ext cx="8229600" cy="5715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id-ID" altLang="en-US" sz="2800">
                <a:latin typeface="+mn-lt"/>
              </a:rPr>
              <a:t>Perilaku manusia yang covert..?</a:t>
            </a:r>
            <a:endParaRPr lang="en-US" altLang="en-US" sz="2800">
              <a:latin typeface="+mn-lt"/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1981200" y="1643064"/>
            <a:ext cx="8229600" cy="49101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	</a:t>
            </a:r>
            <a:r>
              <a:rPr lang="id-ID" altLang="en-US" sz="2400"/>
              <a:t>Bagaimana Psikolog dapat mengetahui perilaku covert?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id-ID" altLang="en-US" sz="2400"/>
          </a:p>
          <a:p>
            <a:pPr eaLnBrk="1" hangingPunct="1"/>
            <a:r>
              <a:rPr lang="id-ID" altLang="en-US" sz="2400"/>
              <a:t>Disimpulkan melalui ekspresi yg tampil dlm perilaku ybs yang terbuka (overt)</a:t>
            </a:r>
          </a:p>
          <a:p>
            <a:pPr eaLnBrk="1" hangingPunct="1"/>
            <a:r>
              <a:rPr lang="id-ID" altLang="en-US" sz="2400"/>
              <a:t>Melalui observasi langsung &amp; tdk langsung</a:t>
            </a:r>
          </a:p>
          <a:p>
            <a:pPr eaLnBrk="1" hangingPunct="1"/>
            <a:r>
              <a:rPr lang="id-ID" altLang="en-US" sz="2400"/>
              <a:t>Kesalahan interpretasi dapat terjadi</a:t>
            </a:r>
            <a:r>
              <a:rPr lang="id-ID" altLang="en-US" sz="2400">
                <a:sym typeface="Wingdings" panose="05000000000000000000" pitchFamily="2" charset="2"/>
              </a:rPr>
              <a:t> bergantung pada kemahiran psikolog menggunakan metode observasi &amp; berbagi metode pengukuran lainnya</a:t>
            </a:r>
            <a:endParaRPr lang="en-US" altLang="en-US" sz="2400"/>
          </a:p>
          <a:p>
            <a:pPr eaLnBrk="1" hangingPunct="1">
              <a:buFontTx/>
              <a:buNone/>
            </a:pP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13101900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 bwMode="auto">
          <a:xfrm>
            <a:off x="2024063" y="928688"/>
            <a:ext cx="8229600" cy="4889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r>
              <a:rPr lang="id-ID" altLang="en-US" sz="2400">
                <a:latin typeface="+mn-lt"/>
              </a:rPr>
              <a:t>Perbedaan </a:t>
            </a:r>
            <a:r>
              <a:rPr lang="en-US" altLang="en-US" sz="2400">
                <a:latin typeface="+mn-lt"/>
              </a:rPr>
              <a:t>Psi</a:t>
            </a:r>
            <a:r>
              <a:rPr lang="id-ID" altLang="en-US" sz="2400">
                <a:latin typeface="+mn-lt"/>
              </a:rPr>
              <a:t> </a:t>
            </a:r>
            <a:r>
              <a:rPr lang="en-US" altLang="en-US" sz="2400">
                <a:latin typeface="+mn-lt"/>
              </a:rPr>
              <a:t>Klinis &amp; I</a:t>
            </a:r>
            <a:r>
              <a:rPr lang="id-ID" altLang="en-US" sz="2400">
                <a:latin typeface="+mn-lt"/>
              </a:rPr>
              <a:t>ndustri Organisasi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id-ID" altLang="en-US" sz="2400" b="1"/>
              <a:t>	</a:t>
            </a:r>
            <a:r>
              <a:rPr lang="en-US" altLang="en-US" sz="2400" b="1"/>
              <a:t>Psikolog Klinis </a:t>
            </a:r>
            <a:endParaRPr lang="en-US" altLang="en-US" sz="2400"/>
          </a:p>
          <a:p>
            <a:pPr>
              <a:buFont typeface="Arial" panose="020B0604020202020204" pitchFamily="34" charset="0"/>
              <a:buNone/>
            </a:pPr>
            <a:r>
              <a:rPr lang="en-US" altLang="en-US" sz="2400"/>
              <a:t>	treatment psychological disorder &amp; problems</a:t>
            </a:r>
          </a:p>
          <a:p>
            <a:pPr>
              <a:buFont typeface="Arial" panose="020B0604020202020204" pitchFamily="34" charset="0"/>
              <a:buNone/>
            </a:pPr>
            <a:endParaRPr lang="en-US" altLang="en-US" sz="2400"/>
          </a:p>
          <a:p>
            <a:pPr>
              <a:buFont typeface="Arial" panose="020B0604020202020204" pitchFamily="34" charset="0"/>
              <a:buNone/>
            </a:pPr>
            <a:r>
              <a:rPr lang="en-US" altLang="en-US" sz="2400" b="1"/>
              <a:t>	Psikologi Industri &amp; Org</a:t>
            </a:r>
            <a:r>
              <a:rPr lang="id-ID" altLang="en-US" sz="2400" b="1"/>
              <a:t>anisasi</a:t>
            </a:r>
            <a:r>
              <a:rPr lang="en-US" altLang="en-US" sz="2400" b="1"/>
              <a:t> :</a:t>
            </a:r>
          </a:p>
          <a:p>
            <a:r>
              <a:rPr lang="en-US" altLang="en-US" sz="2400"/>
              <a:t>Bidang terapan ilmu psikologi di tempat kerja</a:t>
            </a:r>
          </a:p>
          <a:p>
            <a:r>
              <a:rPr lang="en-US" altLang="en-US" sz="2400"/>
              <a:t>Psikolog Industri &amp; Org, tdk langsung berhubungan dengan kondisi emosi karyawan atau masalah pribadi karyawan yg merupakan domain utama psikolog klinis</a:t>
            </a:r>
          </a:p>
          <a:p>
            <a:r>
              <a:rPr lang="en-US" altLang="en-US" sz="2400"/>
              <a:t>Psikolog I</a:t>
            </a:r>
            <a:r>
              <a:rPr lang="id-ID" altLang="en-US" sz="2400"/>
              <a:t>ndustri &amp; Org</a:t>
            </a:r>
            <a:r>
              <a:rPr lang="en-US" altLang="en-US" sz="2400"/>
              <a:t> dapat menghire psikolog klinis untuk membantu </a:t>
            </a:r>
            <a:r>
              <a:rPr lang="id-ID" altLang="en-US" sz="2400"/>
              <a:t>menyelesaikan </a:t>
            </a:r>
            <a:r>
              <a:rPr lang="en-US" altLang="en-US" sz="2400"/>
              <a:t>masalah karyawan misal : employee alcoholism</a:t>
            </a:r>
            <a:endParaRPr lang="id-ID" altLang="en-US" sz="2400"/>
          </a:p>
        </p:txBody>
      </p:sp>
    </p:spTree>
    <p:extLst>
      <p:ext uri="{BB962C8B-B14F-4D97-AF65-F5344CB8AC3E}">
        <p14:creationId xmlns:p14="http://schemas.microsoft.com/office/powerpoint/2010/main" val="31255741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981200" y="1000125"/>
            <a:ext cx="8382000" cy="857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id-ID" altLang="en-US" sz="2400" dirty="0">
                <a:latin typeface="Berlin Sans FB" panose="020E0602020502020306" pitchFamily="34" charset="0"/>
              </a:rPr>
              <a:t>Organisasi Industri </a:t>
            </a:r>
            <a:br>
              <a:rPr lang="id-ID" altLang="en-US" sz="2400" dirty="0">
                <a:latin typeface="Berlin Sans FB" panose="020E0602020502020306" pitchFamily="34" charset="0"/>
              </a:rPr>
            </a:br>
            <a:r>
              <a:rPr lang="id-ID" altLang="en-US" sz="2400" dirty="0">
                <a:latin typeface="Berlin Sans FB" panose="020E0602020502020306" pitchFamily="34" charset="0"/>
              </a:rPr>
              <a:t>merupakan sistem terbuka</a:t>
            </a:r>
            <a:endParaRPr lang="en-US" altLang="en-US" sz="2400" b="1" i="1" dirty="0">
              <a:latin typeface="Berlin Sans FB" panose="020E0602020502020306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77092903"/>
              </p:ext>
            </p:extLst>
          </p:nvPr>
        </p:nvGraphicFramePr>
        <p:xfrm>
          <a:off x="1981200" y="2071688"/>
          <a:ext cx="8229600" cy="4000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82068"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Input</a:t>
                      </a:r>
                      <a:endParaRPr lang="id-ID" sz="1800" dirty="0"/>
                    </a:p>
                  </a:txBody>
                  <a:tcPr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Proses</a:t>
                      </a:r>
                      <a:endParaRPr lang="id-ID" sz="1800" dirty="0"/>
                    </a:p>
                  </a:txBody>
                  <a:tcPr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Output</a:t>
                      </a:r>
                      <a:endParaRPr lang="id-ID" sz="1800" dirty="0"/>
                    </a:p>
                  </a:txBody>
                  <a:tcPr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Ke sistem lain</a:t>
                      </a:r>
                      <a:endParaRPr lang="id-ID" sz="1800" dirty="0"/>
                    </a:p>
                  </a:txBody>
                  <a:tcPr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657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d-ID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Bahan: Material, mesin,manusia, modal, info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  <a:p>
                      <a:endParaRPr lang="id-ID" sz="18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Mengolah Raw material dg mesin,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Oleh manusianya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  <a:p>
                      <a:endParaRPr lang="id-ID" sz="18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Produk: jasa,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Barang dll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  <a:p>
                      <a:endParaRPr lang="id-ID" sz="18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Produk: jasa,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Barang, dll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  <a:p>
                      <a:endParaRPr lang="id-ID" sz="18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185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d-ID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Seleksi &amp; penem- patan tenaga kerja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  <a:p>
                      <a:endParaRPr lang="id-ID" sz="1800" dirty="0"/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d-ID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Training &amp; Development, kondisi kerja, ke- rekayasaan, organisasi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  <a:p>
                      <a:endParaRPr lang="id-ID" sz="1800" dirty="0"/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d-ID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Kinerja &amp; PA, motivasi, ke- puasan kerja, stres, komitment, work engagement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  <a:p>
                      <a:endParaRPr lang="id-ID" sz="1800" dirty="0"/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Penelitian &amp;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Perilaku konsumen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  <a:p>
                      <a:endParaRPr lang="id-ID" sz="1800" dirty="0"/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25094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981200" y="928688"/>
            <a:ext cx="8153400" cy="7858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id-ID" altLang="en-US" sz="3200">
                <a:latin typeface="+mn-lt"/>
              </a:rPr>
              <a:t>Area Konsentrasi I - O</a:t>
            </a:r>
            <a:endParaRPr lang="en-US" altLang="en-US" sz="3200" b="1">
              <a:latin typeface="+mn-lt"/>
            </a:endParaRP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1981200" y="1785938"/>
            <a:ext cx="8229600" cy="48434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id-ID" altLang="en-US" sz="2400"/>
              <a:t>Seleksi dan Penempatan</a:t>
            </a:r>
          </a:p>
          <a:p>
            <a:pPr eaLnBrk="1" hangingPunct="1"/>
            <a:r>
              <a:rPr lang="id-ID" altLang="en-US" sz="2400"/>
              <a:t>Pelatihan &amp; Pengembangan</a:t>
            </a:r>
          </a:p>
          <a:p>
            <a:pPr eaLnBrk="1" hangingPunct="1"/>
            <a:r>
              <a:rPr lang="id-ID" altLang="en-US" sz="2400"/>
              <a:t>Pengembangan Organisasi</a:t>
            </a:r>
          </a:p>
          <a:p>
            <a:pPr eaLnBrk="1" hangingPunct="1"/>
            <a:r>
              <a:rPr lang="id-ID" altLang="en-US" sz="2400"/>
              <a:t>Pengukuran Kinerja (&amp; Manajemen Kinerja)</a:t>
            </a:r>
          </a:p>
          <a:p>
            <a:pPr eaLnBrk="1" hangingPunct="1"/>
            <a:r>
              <a:rPr lang="id-ID" altLang="en-US" sz="2400"/>
              <a:t>Kualitas Worklife</a:t>
            </a:r>
          </a:p>
          <a:p>
            <a:pPr eaLnBrk="1" hangingPunct="1"/>
            <a:r>
              <a:rPr lang="id-ID" altLang="en-US" sz="2400"/>
              <a:t>Psikologi Rekayasa</a:t>
            </a:r>
            <a:endParaRPr lang="en-US" altLang="en-US" sz="240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35007887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981200" y="642938"/>
            <a:ext cx="8229600" cy="5715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id-ID" altLang="en-US" sz="2800">
                <a:latin typeface="+mn-lt"/>
              </a:rPr>
              <a:t>Konsentrasi Psikologi I – O (tradisional)</a:t>
            </a:r>
            <a:endParaRPr lang="en-US" altLang="en-US" sz="2800" b="1">
              <a:latin typeface="+mn-lt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1981200" y="1357314"/>
            <a:ext cx="8229600" cy="5000625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>
              <a:buFont typeface="Wingdings" pitchFamily="2" charset="2"/>
              <a:buChar char="q"/>
              <a:defRPr/>
            </a:pPr>
            <a:r>
              <a:rPr lang="id-ID" sz="2000" dirty="0"/>
              <a:t>HR/Personnel Psychology: bidang psi yg terkait dng rekruitmen, seleksi, pelatihan, penilaian karya, promosi, transfer dan terminasi</a:t>
            </a:r>
          </a:p>
          <a:p>
            <a:pPr eaLnBrk="1" hangingPunct="1">
              <a:buFont typeface="Wingdings" pitchFamily="2" charset="2"/>
              <a:buChar char="q"/>
              <a:defRPr/>
            </a:pPr>
            <a:endParaRPr lang="id-ID" sz="2000" dirty="0"/>
          </a:p>
          <a:p>
            <a:pPr eaLnBrk="1" hangingPunct="1">
              <a:buFont typeface="Wingdings" pitchFamily="2" charset="2"/>
              <a:buChar char="q"/>
              <a:defRPr/>
            </a:pPr>
            <a:r>
              <a:rPr lang="id-ID" sz="2000" dirty="0"/>
              <a:t>HRM: menjalankan proses rekrutmen &amp; seleksi, retensi, pelatihan &amp; pengemb karyawan dlm rangka mencapai sasaran individual &amp; organisasi</a:t>
            </a:r>
          </a:p>
          <a:p>
            <a:pPr marL="0" indent="0">
              <a:buNone/>
              <a:defRPr/>
            </a:pPr>
            <a:endParaRPr lang="id-ID" sz="2000" dirty="0"/>
          </a:p>
          <a:p>
            <a:pPr eaLnBrk="1" hangingPunct="1">
              <a:buFont typeface="Wingdings" pitchFamily="2" charset="2"/>
              <a:buChar char="q"/>
              <a:defRPr/>
            </a:pPr>
            <a:r>
              <a:rPr lang="id-ID" sz="2000" dirty="0"/>
              <a:t>Organizational Psychology: bidang psikologi yg menggabungkan hasil penelitian dlm bidang Psi sosial dan perilaku organisasi untuk diterapkan pada sisi emosional dan motivasional karyawan dlm pekerjaan.</a:t>
            </a:r>
          </a:p>
          <a:p>
            <a:pPr marL="0" indent="0">
              <a:buNone/>
              <a:defRPr/>
            </a:pPr>
            <a:endParaRPr lang="id-ID" sz="2000" dirty="0"/>
          </a:p>
          <a:p>
            <a:pPr eaLnBrk="1" hangingPunct="1">
              <a:buFont typeface="Wingdings" pitchFamily="2" charset="2"/>
              <a:buChar char="q"/>
              <a:defRPr/>
            </a:pPr>
            <a:r>
              <a:rPr lang="id-ID" sz="2000" dirty="0"/>
              <a:t>Human Engineering/Human Factors Psychology: bidang yang mempelajari berbagai kapasitas dan keterbatasan manusia dalam konteks lingkungan tertentu</a:t>
            </a:r>
            <a:endParaRPr lang="en-US" sz="2000" dirty="0"/>
          </a:p>
          <a:p>
            <a:pPr eaLnBrk="1" hangingPunct="1">
              <a:buFont typeface="Wingdings" pitchFamily="2" charset="2"/>
              <a:buChar char="q"/>
              <a:defRPr/>
            </a:pPr>
            <a:endParaRPr lang="en-US" sz="2000" dirty="0"/>
          </a:p>
          <a:p>
            <a:pPr marL="609600" indent="-609600">
              <a:buNone/>
              <a:defRPr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4236030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981200" y="1000126"/>
            <a:ext cx="8229600" cy="5000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90000"/>
          </a:bodyPr>
          <a:lstStyle/>
          <a:p>
            <a:pPr eaLnBrk="1" hangingPunct="1"/>
            <a:r>
              <a:rPr lang="id-ID" altLang="en-US" sz="3200">
                <a:latin typeface="+mn-lt"/>
              </a:rPr>
              <a:t>Job title &amp; karir psikolog I - O</a:t>
            </a:r>
            <a:r>
              <a:rPr lang="en-US" altLang="en-US" sz="2800">
                <a:latin typeface="+mn-lt"/>
              </a:rPr>
              <a:t/>
            </a:r>
            <a:br>
              <a:rPr lang="en-US" altLang="en-US" sz="2800">
                <a:latin typeface="+mn-lt"/>
              </a:rPr>
            </a:br>
            <a:endParaRPr lang="en-US" altLang="en-US" sz="2800" b="1">
              <a:latin typeface="+mn-lt"/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2238375" y="1714501"/>
            <a:ext cx="7500938" cy="4759325"/>
          </a:xfrm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id-ID" sz="2400" dirty="0"/>
              <a:t>1.Staff, Manager, Direktur, VC di bidang-bidang :</a:t>
            </a:r>
          </a:p>
          <a:p>
            <a:pPr eaLnBrk="1" hangingPunct="1">
              <a:buFont typeface="Courier New" pitchFamily="49" charset="0"/>
              <a:buChar char="o"/>
              <a:defRPr/>
            </a:pPr>
            <a:r>
              <a:rPr lang="id-ID" sz="2400" dirty="0"/>
              <a:t>Personalia /HR</a:t>
            </a:r>
          </a:p>
          <a:p>
            <a:pPr eaLnBrk="1" hangingPunct="1">
              <a:buFont typeface="Courier New" pitchFamily="49" charset="0"/>
              <a:buChar char="o"/>
              <a:defRPr/>
            </a:pPr>
            <a:r>
              <a:rPr lang="id-ID" sz="2400" dirty="0"/>
              <a:t>Organizational Planning</a:t>
            </a:r>
          </a:p>
          <a:p>
            <a:pPr eaLnBrk="1" hangingPunct="1">
              <a:buFont typeface="Courier New" pitchFamily="49" charset="0"/>
              <a:buChar char="o"/>
              <a:defRPr/>
            </a:pPr>
            <a:r>
              <a:rPr lang="id-ID" sz="2400" dirty="0"/>
              <a:t>Personnel Development</a:t>
            </a:r>
          </a:p>
          <a:p>
            <a:pPr eaLnBrk="1" hangingPunct="1">
              <a:buFont typeface="Courier New" pitchFamily="49" charset="0"/>
              <a:buChar char="o"/>
              <a:defRPr/>
            </a:pPr>
            <a:r>
              <a:rPr lang="id-ID" sz="2400" dirty="0"/>
              <a:t>Organizational Development</a:t>
            </a:r>
          </a:p>
          <a:p>
            <a:pPr eaLnBrk="1" hangingPunct="1">
              <a:buFont typeface="Courier New" pitchFamily="49" charset="0"/>
              <a:buChar char="o"/>
              <a:defRPr/>
            </a:pPr>
            <a:r>
              <a:rPr lang="id-ID" sz="2400" dirty="0"/>
              <a:t>Management Development</a:t>
            </a:r>
          </a:p>
          <a:p>
            <a:pPr eaLnBrk="1" hangingPunct="1">
              <a:buFont typeface="Courier New" pitchFamily="49" charset="0"/>
              <a:buChar char="o"/>
              <a:defRPr/>
            </a:pPr>
            <a:r>
              <a:rPr lang="id-ID" sz="2400" dirty="0"/>
              <a:t>Personnel Research</a:t>
            </a:r>
          </a:p>
          <a:p>
            <a:pPr eaLnBrk="1" hangingPunct="1">
              <a:buFont typeface="Courier New" pitchFamily="49" charset="0"/>
              <a:buChar char="o"/>
              <a:defRPr/>
            </a:pPr>
            <a:r>
              <a:rPr lang="id-ID" sz="2400" dirty="0"/>
              <a:t>Employee Relations</a:t>
            </a:r>
          </a:p>
          <a:p>
            <a:pPr eaLnBrk="1" hangingPunct="1">
              <a:buFont typeface="Courier New" pitchFamily="49" charset="0"/>
              <a:buChar char="o"/>
              <a:defRPr/>
            </a:pPr>
            <a:r>
              <a:rPr lang="id-ID" sz="2400" dirty="0"/>
              <a:t>Training, dll</a:t>
            </a:r>
            <a:endParaRPr lang="en-US" sz="2400" dirty="0"/>
          </a:p>
          <a:p>
            <a:pPr marL="0" indent="0">
              <a:buNone/>
              <a:defRPr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479841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981200" y="857250"/>
            <a:ext cx="8229600" cy="5715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90000"/>
          </a:bodyPr>
          <a:lstStyle/>
          <a:p>
            <a:pPr eaLnBrk="1" hangingPunct="1"/>
            <a:r>
              <a:rPr lang="id-ID" altLang="en-US" sz="3200">
                <a:latin typeface="+mn-lt"/>
              </a:rPr>
              <a:t>Job title &amp; karir psikolog I - O</a:t>
            </a:r>
            <a:r>
              <a:rPr lang="en-US" altLang="en-US" sz="2800">
                <a:latin typeface="+mn-lt"/>
              </a:rPr>
              <a:t/>
            </a:r>
            <a:br>
              <a:rPr lang="en-US" altLang="en-US" sz="2800">
                <a:latin typeface="+mn-lt"/>
              </a:rPr>
            </a:br>
            <a:endParaRPr lang="en-US" altLang="en-US" sz="2800" b="1">
              <a:latin typeface="+mn-lt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1981200" y="1500189"/>
            <a:ext cx="8229600" cy="5024437"/>
          </a:xfrm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lnSpcReduction="10000"/>
          </a:bodyPr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id-ID" sz="2400" dirty="0"/>
              <a:t>2. Asisten, Dosen, Associate, di bidang:</a:t>
            </a:r>
          </a:p>
          <a:p>
            <a:pPr eaLnBrk="1" hangingPunct="1">
              <a:lnSpc>
                <a:spcPct val="90000"/>
              </a:lnSpc>
              <a:buFont typeface="Courier New" pitchFamily="49" charset="0"/>
              <a:buChar char="o"/>
              <a:defRPr/>
            </a:pPr>
            <a:r>
              <a:rPr lang="id-ID" sz="2400" dirty="0"/>
              <a:t>Psikologi</a:t>
            </a:r>
          </a:p>
          <a:p>
            <a:pPr eaLnBrk="1" hangingPunct="1">
              <a:lnSpc>
                <a:spcPct val="90000"/>
              </a:lnSpc>
              <a:buFont typeface="Courier New" pitchFamily="49" charset="0"/>
              <a:buChar char="o"/>
              <a:defRPr/>
            </a:pPr>
            <a:r>
              <a:rPr lang="id-ID" sz="2400" dirty="0"/>
              <a:t>Manajemen</a:t>
            </a:r>
          </a:p>
          <a:p>
            <a:pPr eaLnBrk="1" hangingPunct="1">
              <a:lnSpc>
                <a:spcPct val="90000"/>
              </a:lnSpc>
              <a:buFont typeface="Courier New" pitchFamily="49" charset="0"/>
              <a:buChar char="o"/>
              <a:defRPr/>
            </a:pPr>
            <a:r>
              <a:rPr lang="id-ID" sz="2400" dirty="0"/>
              <a:t>Perilaku Industrial</a:t>
            </a:r>
          </a:p>
          <a:p>
            <a:pPr eaLnBrk="1" hangingPunct="1">
              <a:lnSpc>
                <a:spcPct val="90000"/>
              </a:lnSpc>
              <a:buFont typeface="Courier New" pitchFamily="49" charset="0"/>
              <a:buChar char="o"/>
              <a:defRPr/>
            </a:pPr>
            <a:r>
              <a:rPr lang="id-ID" sz="2400" dirty="0"/>
              <a:t>HR</a:t>
            </a:r>
          </a:p>
          <a:p>
            <a:pPr marL="0" indent="0">
              <a:buNone/>
              <a:defRPr/>
            </a:pPr>
            <a:endParaRPr lang="id-ID" sz="2400" dirty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id-ID" sz="2400" dirty="0"/>
              <a:t>3. Konsultan: Corporate &amp; Private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id-ID" sz="2400" dirty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id-ID" sz="2400" dirty="0"/>
              <a:t>4. Peneliti di bidang:</a:t>
            </a:r>
          </a:p>
          <a:p>
            <a:pPr eaLnBrk="1" hangingPunct="1">
              <a:lnSpc>
                <a:spcPct val="90000"/>
              </a:lnSpc>
              <a:buFont typeface="Courier New" pitchFamily="49" charset="0"/>
              <a:buChar char="o"/>
              <a:defRPr/>
            </a:pPr>
            <a:r>
              <a:rPr lang="id-ID" sz="2400" dirty="0"/>
              <a:t>Militer</a:t>
            </a:r>
          </a:p>
          <a:p>
            <a:pPr eaLnBrk="1" hangingPunct="1">
              <a:lnSpc>
                <a:spcPct val="90000"/>
              </a:lnSpc>
              <a:buFont typeface="Courier New" pitchFamily="49" charset="0"/>
              <a:buChar char="o"/>
              <a:defRPr/>
            </a:pPr>
            <a:r>
              <a:rPr lang="id-ID" sz="2400" dirty="0"/>
              <a:t>Test Publisher</a:t>
            </a:r>
          </a:p>
          <a:p>
            <a:pPr eaLnBrk="1" hangingPunct="1">
              <a:lnSpc>
                <a:spcPct val="90000"/>
              </a:lnSpc>
              <a:buFont typeface="Courier New" pitchFamily="49" charset="0"/>
              <a:buChar char="o"/>
              <a:defRPr/>
            </a:pPr>
            <a:r>
              <a:rPr lang="id-ID" sz="2400" dirty="0"/>
              <a:t>Swasta, dll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997992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024063" y="642939"/>
            <a:ext cx="8153400" cy="6429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algn="l" eaLnBrk="1" hangingPunct="1"/>
            <a:r>
              <a:rPr lang="id-ID" altLang="en-US" sz="2800">
                <a:latin typeface="+mn-lt"/>
              </a:rPr>
              <a:t>Lanjutan....</a:t>
            </a:r>
            <a:endParaRPr lang="en-US" altLang="en-US" sz="2800">
              <a:latin typeface="+mn-lt"/>
            </a:endParaRP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1981200" y="1357313"/>
            <a:ext cx="8229600" cy="47688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id-ID" altLang="en-US" dirty="0" smtClean="0"/>
              <a:t>	</a:t>
            </a:r>
            <a:r>
              <a:rPr lang="en-US" altLang="en-US" sz="2200" b="1" dirty="0"/>
              <a:t>Organizational Psychology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altLang="en-US" sz="2200" dirty="0" err="1"/>
              <a:t>Dikembangkan</a:t>
            </a:r>
            <a:r>
              <a:rPr lang="en-US" altLang="en-US" sz="2200" dirty="0"/>
              <a:t> </a:t>
            </a:r>
            <a:r>
              <a:rPr lang="en-US" altLang="en-US" sz="2200" dirty="0" err="1"/>
              <a:t>dari</a:t>
            </a:r>
            <a:r>
              <a:rPr lang="en-US" altLang="en-US" sz="2200" dirty="0"/>
              <a:t> human relations movement di </a:t>
            </a:r>
            <a:r>
              <a:rPr lang="en-US" altLang="en-US" sz="2200" dirty="0" err="1"/>
              <a:t>organisasi</a:t>
            </a:r>
            <a:endParaRPr lang="en-US" altLang="en-US" sz="2200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altLang="en-US" sz="2200" dirty="0" err="1"/>
              <a:t>Fokus</a:t>
            </a:r>
            <a:r>
              <a:rPr lang="en-US" altLang="en-US" sz="2200" dirty="0"/>
              <a:t> </a:t>
            </a:r>
            <a:r>
              <a:rPr lang="en-US" altLang="en-US" sz="2200" dirty="0" err="1"/>
              <a:t>pada</a:t>
            </a:r>
            <a:r>
              <a:rPr lang="en-US" altLang="en-US" sz="2200" dirty="0"/>
              <a:t> </a:t>
            </a:r>
            <a:r>
              <a:rPr lang="en-US" altLang="en-US" sz="2200" dirty="0" err="1"/>
              <a:t>pemahaman</a:t>
            </a:r>
            <a:r>
              <a:rPr lang="en-US" altLang="en-US" sz="2200" dirty="0"/>
              <a:t> </a:t>
            </a:r>
            <a:r>
              <a:rPr lang="en-US" altLang="en-US" sz="2200" dirty="0" err="1"/>
              <a:t>tingkah</a:t>
            </a:r>
            <a:r>
              <a:rPr lang="en-US" altLang="en-US" sz="2200" dirty="0"/>
              <a:t> </a:t>
            </a:r>
            <a:r>
              <a:rPr lang="en-US" altLang="en-US" sz="2200" dirty="0" err="1"/>
              <a:t>laku</a:t>
            </a:r>
            <a:r>
              <a:rPr lang="en-US" altLang="en-US" sz="2200" dirty="0"/>
              <a:t> &amp; </a:t>
            </a:r>
            <a:r>
              <a:rPr lang="en-US" altLang="en-US" sz="2200" dirty="0" err="1" smtClean="0"/>
              <a:t>peningkatan</a:t>
            </a:r>
            <a:r>
              <a:rPr lang="en-US" altLang="en-US" sz="2200" dirty="0" smtClean="0"/>
              <a:t> </a:t>
            </a:r>
            <a:r>
              <a:rPr lang="en-US" altLang="en-US" sz="2200" dirty="0"/>
              <a:t>well-being </a:t>
            </a:r>
            <a:r>
              <a:rPr lang="en-US" altLang="en-US" sz="2200" dirty="0" err="1"/>
              <a:t>karyawan</a:t>
            </a:r>
            <a:r>
              <a:rPr lang="en-US" altLang="en-US" sz="2200" dirty="0"/>
              <a:t> di </a:t>
            </a:r>
            <a:r>
              <a:rPr lang="en-US" altLang="en-US" sz="2200" dirty="0" err="1"/>
              <a:t>tempat</a:t>
            </a:r>
            <a:r>
              <a:rPr lang="en-US" altLang="en-US" sz="2200" dirty="0"/>
              <a:t> </a:t>
            </a:r>
            <a:r>
              <a:rPr lang="en-US" altLang="en-US" sz="2200" dirty="0" err="1"/>
              <a:t>kerja</a:t>
            </a:r>
            <a:endParaRPr lang="en-US" altLang="en-US" sz="2200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altLang="en-US" sz="2200" dirty="0" err="1"/>
              <a:t>Topik</a:t>
            </a:r>
            <a:r>
              <a:rPr lang="en-US" altLang="en-US" sz="2200" dirty="0"/>
              <a:t> organizational : employee attitude, employee behavior, job stress </a:t>
            </a:r>
            <a:r>
              <a:rPr lang="en-US" altLang="en-US" sz="2200" dirty="0" err="1"/>
              <a:t>dan</a:t>
            </a:r>
            <a:r>
              <a:rPr lang="en-US" altLang="en-US" sz="2200" dirty="0"/>
              <a:t> supervisory practices</a:t>
            </a:r>
          </a:p>
          <a:p>
            <a:pPr>
              <a:buFont typeface="Arial" panose="020B0604020202020204" pitchFamily="34" charset="0"/>
              <a:buNone/>
            </a:pPr>
            <a:endParaRPr lang="en-US" altLang="en-US" sz="2200" dirty="0"/>
          </a:p>
          <a:p>
            <a:pPr>
              <a:buFont typeface="Arial" panose="020B0604020202020204" pitchFamily="34" charset="0"/>
              <a:buNone/>
            </a:pPr>
            <a:r>
              <a:rPr lang="en-US" altLang="en-US" sz="2200" dirty="0"/>
              <a:t>	</a:t>
            </a:r>
            <a:r>
              <a:rPr lang="en-US" altLang="en-US" sz="2200" b="1" dirty="0"/>
              <a:t>JADI </a:t>
            </a:r>
            <a:r>
              <a:rPr lang="en-US" altLang="en-US" sz="2200" b="1" dirty="0" err="1"/>
              <a:t>tidak</a:t>
            </a:r>
            <a:r>
              <a:rPr lang="en-US" altLang="en-US" sz="2200" b="1" dirty="0"/>
              <a:t> </a:t>
            </a:r>
            <a:r>
              <a:rPr lang="en-US" altLang="en-US" sz="2200" b="1" dirty="0" err="1"/>
              <a:t>mudah</a:t>
            </a:r>
            <a:r>
              <a:rPr lang="en-US" altLang="en-US" sz="2200" b="1" dirty="0"/>
              <a:t> </a:t>
            </a:r>
            <a:r>
              <a:rPr lang="en-US" altLang="en-US" sz="2200" b="1" dirty="0" err="1"/>
              <a:t>membedakan</a:t>
            </a:r>
            <a:r>
              <a:rPr lang="en-US" altLang="en-US" sz="2200" dirty="0"/>
              <a:t> </a:t>
            </a:r>
            <a:r>
              <a:rPr lang="en-US" altLang="en-US" sz="2200" dirty="0" err="1"/>
              <a:t>secara</a:t>
            </a:r>
            <a:r>
              <a:rPr lang="en-US" altLang="en-US" sz="2200" dirty="0"/>
              <a:t> </a:t>
            </a:r>
            <a:r>
              <a:rPr lang="en-US" altLang="en-US" sz="2200" dirty="0" err="1"/>
              <a:t>ketat</a:t>
            </a:r>
            <a:r>
              <a:rPr lang="en-US" altLang="en-US" sz="2200" dirty="0"/>
              <a:t> </a:t>
            </a:r>
            <a:r>
              <a:rPr lang="en-US" altLang="en-US" sz="2200" dirty="0" err="1"/>
              <a:t>antara</a:t>
            </a:r>
            <a:r>
              <a:rPr lang="en-US" altLang="en-US" sz="2200" dirty="0"/>
              <a:t> </a:t>
            </a:r>
            <a:r>
              <a:rPr lang="en-US" altLang="en-US" sz="2200" dirty="0" err="1"/>
              <a:t>bidang</a:t>
            </a:r>
            <a:r>
              <a:rPr lang="en-US" altLang="en-US" sz="2200" dirty="0"/>
              <a:t> industrial &amp; organizational, </a:t>
            </a:r>
            <a:r>
              <a:rPr lang="en-US" altLang="en-US" sz="2200" dirty="0" err="1"/>
              <a:t>Misal</a:t>
            </a:r>
            <a:r>
              <a:rPr lang="en-US" altLang="en-US" sz="2200" dirty="0"/>
              <a:t> : </a:t>
            </a:r>
            <a:r>
              <a:rPr lang="en-US" altLang="en-US" sz="2200" dirty="0" err="1"/>
              <a:t>Motivasi</a:t>
            </a:r>
            <a:r>
              <a:rPr lang="en-US" altLang="en-US" sz="2200" dirty="0"/>
              <a:t>, </a:t>
            </a:r>
            <a:r>
              <a:rPr lang="en-US" altLang="en-US" sz="2200" dirty="0" err="1"/>
              <a:t>relevan</a:t>
            </a:r>
            <a:r>
              <a:rPr lang="en-US" altLang="en-US" sz="2200" dirty="0"/>
              <a:t> </a:t>
            </a:r>
            <a:r>
              <a:rPr lang="en-US" altLang="en-US" sz="2200" dirty="0" err="1"/>
              <a:t>untuk</a:t>
            </a:r>
            <a:r>
              <a:rPr lang="en-US" altLang="en-US" sz="2200" dirty="0"/>
              <a:t> </a:t>
            </a:r>
            <a:r>
              <a:rPr lang="en-US" altLang="en-US" sz="2200" dirty="0" err="1"/>
              <a:t>pembahasan</a:t>
            </a:r>
            <a:r>
              <a:rPr lang="en-US" altLang="en-US" sz="2200" dirty="0"/>
              <a:t> Industrial ( employee efficiency &amp; performance) </a:t>
            </a:r>
            <a:r>
              <a:rPr lang="en-US" altLang="en-US" sz="2200" dirty="0" err="1"/>
              <a:t>namun</a:t>
            </a:r>
            <a:r>
              <a:rPr lang="en-US" altLang="en-US" sz="2200" dirty="0"/>
              <a:t> </a:t>
            </a:r>
            <a:r>
              <a:rPr lang="en-US" altLang="en-US" sz="2200" dirty="0" err="1"/>
              <a:t>juga</a:t>
            </a:r>
            <a:r>
              <a:rPr lang="en-US" altLang="en-US" sz="2200" dirty="0"/>
              <a:t> </a:t>
            </a:r>
            <a:r>
              <a:rPr lang="en-US" altLang="en-US" sz="2200" dirty="0" err="1"/>
              <a:t>relevan</a:t>
            </a:r>
            <a:r>
              <a:rPr lang="en-US" altLang="en-US" sz="2200" dirty="0"/>
              <a:t> </a:t>
            </a:r>
            <a:r>
              <a:rPr lang="en-US" altLang="en-US" sz="2200" dirty="0" err="1"/>
              <a:t>untuk</a:t>
            </a:r>
            <a:r>
              <a:rPr lang="en-US" altLang="en-US" sz="2200" dirty="0"/>
              <a:t> </a:t>
            </a:r>
            <a:r>
              <a:rPr lang="en-US" altLang="en-US" sz="2200" dirty="0" err="1"/>
              <a:t>pembahasan</a:t>
            </a:r>
            <a:r>
              <a:rPr lang="en-US" altLang="en-US" sz="2200" dirty="0"/>
              <a:t> </a:t>
            </a:r>
            <a:r>
              <a:rPr lang="en-US" altLang="en-US" sz="2200" dirty="0" err="1"/>
              <a:t>organisasi</a:t>
            </a:r>
            <a:r>
              <a:rPr lang="en-US" altLang="en-US" sz="2200" dirty="0"/>
              <a:t> ( happiness &amp; well being employee)</a:t>
            </a:r>
          </a:p>
          <a:p>
            <a:pPr eaLnBrk="1" hangingPunct="1">
              <a:buClr>
                <a:schemeClr val="tx1"/>
              </a:buClr>
              <a:buFont typeface="Wingdings" panose="05000000000000000000" pitchFamily="2" charset="2"/>
              <a:buNone/>
            </a:pPr>
            <a:endParaRPr lang="en-US" altLang="en-US" sz="2200" dirty="0"/>
          </a:p>
        </p:txBody>
      </p:sp>
    </p:spTree>
    <p:extLst>
      <p:ext uri="{BB962C8B-B14F-4D97-AF65-F5344CB8AC3E}">
        <p14:creationId xmlns:p14="http://schemas.microsoft.com/office/powerpoint/2010/main" val="30459972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981200" y="928689"/>
            <a:ext cx="8229600" cy="6429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en-US" altLang="en-US" sz="2800">
                <a:latin typeface="+mn-lt"/>
              </a:rPr>
              <a:t>SETTINGS OF  I/O PSYCHOLOGISTS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1981200" y="1700214"/>
            <a:ext cx="8229600" cy="49688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lvl="1">
              <a:buFont typeface="Arial" panose="020B0604020202020204" pitchFamily="34" charset="0"/>
              <a:buNone/>
            </a:pPr>
            <a:r>
              <a:rPr lang="id-ID" altLang="en-US" sz="2000"/>
              <a:t>  </a:t>
            </a:r>
            <a:r>
              <a:rPr lang="en-US" altLang="en-US"/>
              <a:t>Industrial &amp; Org setting : 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b="1"/>
              <a:t>	Practice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b="1"/>
              <a:t>	</a:t>
            </a:r>
            <a:r>
              <a:rPr lang="en-US" altLang="en-US"/>
              <a:t>to solve real word problem seperti job stress, poor job performance Why?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b="1"/>
              <a:t>	Research</a:t>
            </a:r>
            <a:r>
              <a:rPr lang="en-US" altLang="en-US"/>
              <a:t> 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/>
              <a:t>	menghasilkan temuan2 yang dapat diterapkan di tempat kerja.</a:t>
            </a:r>
          </a:p>
          <a:p>
            <a:pPr>
              <a:buFont typeface="Arial" panose="020B0604020202020204" pitchFamily="34" charset="0"/>
              <a:buNone/>
            </a:pPr>
            <a:r>
              <a:rPr lang="id-ID" altLang="en-US" smtClean="0"/>
              <a:t>	</a:t>
            </a:r>
            <a:r>
              <a:rPr lang="en-US" altLang="en-US" sz="2400"/>
              <a:t>Keduanya penting utk membantu fungsi organisasi yg lbh efektif. Psikolog I/O dlm setting riset menghasilkan temuan praktis dan Psikolog I/O dlm setting praktis terkadang melakukan riset utk memperoleh temuan baru.</a:t>
            </a:r>
            <a:r>
              <a:rPr lang="en-US" altLang="en-US" sz="2000"/>
              <a:t>   </a:t>
            </a:r>
          </a:p>
          <a:p>
            <a:pPr eaLnBrk="1" hangingPunct="1">
              <a:buClr>
                <a:schemeClr val="tx1"/>
              </a:buClr>
              <a:buFont typeface="Wingdings" panose="05000000000000000000" pitchFamily="2" charset="2"/>
              <a:buNone/>
            </a:pPr>
            <a:endParaRPr lang="en-US" altLang="en-US" sz="2000" b="1"/>
          </a:p>
        </p:txBody>
      </p:sp>
    </p:spTree>
    <p:extLst>
      <p:ext uri="{BB962C8B-B14F-4D97-AF65-F5344CB8AC3E}">
        <p14:creationId xmlns:p14="http://schemas.microsoft.com/office/powerpoint/2010/main" val="1475065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981200" y="642939"/>
            <a:ext cx="8229600" cy="7143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id-ID" altLang="en-US" sz="2800">
                <a:latin typeface="+mn-lt"/>
              </a:rPr>
              <a:t>PRACTICE SETTING</a:t>
            </a:r>
            <a:endParaRPr lang="en-US" altLang="en-US" sz="2800">
              <a:latin typeface="+mn-lt"/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1992314" y="1357313"/>
            <a:ext cx="8135937" cy="4857750"/>
          </a:xfrm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lnSpcReduction="10000"/>
          </a:bodyPr>
          <a:lstStyle/>
          <a:p>
            <a:pPr>
              <a:buFont typeface="Arial" charset="0"/>
              <a:buNone/>
              <a:defRPr/>
            </a:pPr>
            <a:r>
              <a:rPr lang="id-ID" sz="2000" dirty="0"/>
              <a:t>	</a:t>
            </a:r>
            <a:r>
              <a:rPr lang="en-US" sz="2000" dirty="0"/>
              <a:t>PRACTICE  SETTING  </a:t>
            </a:r>
            <a:r>
              <a:rPr lang="en-US" sz="2000" dirty="0" err="1"/>
              <a:t>meliputi</a:t>
            </a:r>
            <a:r>
              <a:rPr lang="en-US" sz="2000" dirty="0"/>
              <a:t> : Consulting firms, Government , Military &amp; Private Corporations.</a:t>
            </a:r>
          </a:p>
          <a:p>
            <a:pPr>
              <a:buFont typeface="Arial" charset="0"/>
              <a:buChar char="•"/>
              <a:defRPr/>
            </a:pPr>
            <a:endParaRPr lang="en-US" sz="2000" dirty="0"/>
          </a:p>
          <a:p>
            <a:pPr>
              <a:buFont typeface="Arial" charset="0"/>
              <a:buNone/>
              <a:defRPr/>
            </a:pPr>
            <a:r>
              <a:rPr lang="en-US" sz="2000" dirty="0"/>
              <a:t>	APA YANG DILAKUKAN ?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US" sz="2000" dirty="0"/>
              <a:t>Job analysis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US" sz="2000" dirty="0"/>
              <a:t>Analysis to determine the solution to an organizational problem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US" sz="2000" dirty="0"/>
              <a:t>Survey of employee feeling &amp; opinion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US" sz="2000" dirty="0"/>
              <a:t>Design Performance Appraisal system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US" sz="2000" dirty="0"/>
              <a:t>Design Employee Selection System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US" sz="2000" dirty="0"/>
              <a:t>Design Training Program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US" sz="2000" dirty="0"/>
              <a:t>Develop Psychological Test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US" sz="2000" dirty="0"/>
              <a:t>Evaluate the effectiveness, </a:t>
            </a:r>
            <a:r>
              <a:rPr lang="en-US" sz="2000" dirty="0" err="1"/>
              <a:t>misal</a:t>
            </a:r>
            <a:r>
              <a:rPr lang="en-US" sz="2000" dirty="0"/>
              <a:t> training program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US" sz="2000" dirty="0"/>
              <a:t>Implement New Reward System, </a:t>
            </a:r>
            <a:r>
              <a:rPr lang="en-US" sz="2000" dirty="0" err="1"/>
              <a:t>mis</a:t>
            </a:r>
            <a:r>
              <a:rPr lang="en-US" sz="2000" dirty="0"/>
              <a:t> </a:t>
            </a:r>
            <a:r>
              <a:rPr lang="en-US" sz="2000" dirty="0" err="1"/>
              <a:t>karyawan</a:t>
            </a:r>
            <a:r>
              <a:rPr lang="en-US" sz="2000" dirty="0"/>
              <a:t> </a:t>
            </a:r>
            <a:r>
              <a:rPr lang="en-US" sz="2000" dirty="0" err="1"/>
              <a:t>berprestasi</a:t>
            </a:r>
            <a:endParaRPr lang="en-US" sz="2000" dirty="0"/>
          </a:p>
          <a:p>
            <a:pPr eaLnBrk="1" hangingPunct="1">
              <a:buClr>
                <a:schemeClr val="tx1"/>
              </a:buClr>
              <a:buFont typeface="Wingdings" pitchFamily="2" charset="2"/>
              <a:buChar char="q"/>
              <a:defRPr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152214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 bwMode="auto">
          <a:xfrm>
            <a:off x="1981200" y="857251"/>
            <a:ext cx="8229600" cy="7143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r>
              <a:rPr lang="id-ID" altLang="en-US" sz="3200">
                <a:latin typeface="+mn-lt"/>
              </a:rPr>
              <a:t>Tantangan Psikologi I – O di Abad 21</a:t>
            </a:r>
            <a:endParaRPr lang="en-US" altLang="en-US" sz="3200">
              <a:latin typeface="+mn-lt"/>
            </a:endParaRPr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 bwMode="auto">
          <a:xfrm>
            <a:off x="2595563" y="1928813"/>
            <a:ext cx="6858000" cy="41973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id-ID" altLang="en-US"/>
              <a:t>Harus relevan </a:t>
            </a:r>
            <a:r>
              <a:rPr lang="id-ID" altLang="en-US">
                <a:sym typeface="Wingdings" panose="05000000000000000000" pitchFamily="2" charset="2"/>
              </a:rPr>
              <a:t>:  sesuai tuntutan jaman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id-ID" altLang="en-US">
                <a:sym typeface="Wingdings" panose="05000000000000000000" pitchFamily="2" charset="2"/>
              </a:rPr>
              <a:t>Harus bisa dimanfaatkan secara real : karena merupakan ilmu terapan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id-ID" altLang="en-US">
                <a:sym typeface="Wingdings" panose="05000000000000000000" pitchFamily="2" charset="2"/>
              </a:rPr>
              <a:t>Harus berbasis pada metode-metode ilmiah yg dapat dipertanggungjawabkan</a:t>
            </a:r>
            <a:endParaRPr lang="en-US" altLang="en-US"/>
          </a:p>
          <a:p>
            <a:pPr>
              <a:buFont typeface="Courier New" panose="02070309020205020404" pitchFamily="49" charset="0"/>
              <a:buChar char="o"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838792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 bwMode="auto">
          <a:xfrm>
            <a:off x="1981200" y="642938"/>
            <a:ext cx="8229600" cy="774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90000"/>
          </a:bodyPr>
          <a:lstStyle/>
          <a:p>
            <a:r>
              <a:rPr lang="id-ID" altLang="en-US" sz="3200">
                <a:latin typeface="+mn-lt"/>
              </a:rPr>
              <a:t>HISTORY OF I/O PSYCHOLOGY</a:t>
            </a:r>
            <a:br>
              <a:rPr lang="id-ID" altLang="en-US" sz="3200">
                <a:latin typeface="+mn-lt"/>
              </a:rPr>
            </a:br>
            <a:endParaRPr lang="id-ID" altLang="en-US" sz="3200">
              <a:latin typeface="+mn-lt"/>
            </a:endParaRPr>
          </a:p>
        </p:txBody>
      </p:sp>
      <p:sp>
        <p:nvSpPr>
          <p:cNvPr id="36867" name="Content Placeholder 2"/>
          <p:cNvSpPr>
            <a:spLocks noGrp="1"/>
          </p:cNvSpPr>
          <p:nvPr>
            <p:ph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buFont typeface="Courier New" panose="02070309020205020404" pitchFamily="49" charset="0"/>
              <a:buChar char="o"/>
            </a:pPr>
            <a:r>
              <a:rPr lang="id-ID" altLang="en-US" dirty="0"/>
              <a:t>Th 1876 Wundt </a:t>
            </a:r>
            <a:r>
              <a:rPr lang="id-ID" altLang="en-US" dirty="0">
                <a:sym typeface="Wingdings" panose="05000000000000000000" pitchFamily="2" charset="2"/>
              </a:rPr>
              <a:t> Leipzig</a:t>
            </a:r>
          </a:p>
          <a:p>
            <a:pPr>
              <a:lnSpc>
                <a:spcPct val="90000"/>
              </a:lnSpc>
              <a:buFont typeface="Courier New" panose="02070309020205020404" pitchFamily="49" charset="0"/>
              <a:buChar char="o"/>
            </a:pPr>
            <a:r>
              <a:rPr lang="id-ID" altLang="en-US" dirty="0">
                <a:sym typeface="Wingdings" panose="05000000000000000000" pitchFamily="2" charset="2"/>
              </a:rPr>
              <a:t>Medio 1880-an, Wundt  Hugo Munsterberg &amp; J.M Cattel</a:t>
            </a:r>
          </a:p>
          <a:p>
            <a:pPr>
              <a:lnSpc>
                <a:spcPct val="90000"/>
              </a:lnSpc>
              <a:buFont typeface="Courier New" panose="02070309020205020404" pitchFamily="49" charset="0"/>
              <a:buChar char="o"/>
            </a:pPr>
            <a:r>
              <a:rPr lang="id-ID" altLang="en-US" dirty="0">
                <a:sym typeface="Wingdings" panose="05000000000000000000" pitchFamily="2" charset="2"/>
              </a:rPr>
              <a:t>Th 1888 Catell mengukur individual differences</a:t>
            </a:r>
          </a:p>
          <a:p>
            <a:pPr>
              <a:lnSpc>
                <a:spcPct val="90000"/>
              </a:lnSpc>
              <a:buFont typeface="Courier New" panose="02070309020205020404" pitchFamily="49" charset="0"/>
              <a:buChar char="o"/>
            </a:pPr>
            <a:r>
              <a:rPr lang="id-ID" altLang="en-US" dirty="0">
                <a:sym typeface="Wingdings" panose="05000000000000000000" pitchFamily="2" charset="2"/>
              </a:rPr>
              <a:t>Cattel : Mental Test pertama</a:t>
            </a:r>
          </a:p>
          <a:p>
            <a:pPr>
              <a:lnSpc>
                <a:spcPct val="90000"/>
              </a:lnSpc>
              <a:buFont typeface="Courier New" panose="02070309020205020404" pitchFamily="49" charset="0"/>
              <a:buChar char="o"/>
            </a:pPr>
            <a:r>
              <a:rPr lang="id-ID" altLang="en-US" dirty="0">
                <a:sym typeface="Wingdings" panose="05000000000000000000" pitchFamily="2" charset="2"/>
              </a:rPr>
              <a:t>Th 1892 Munsterberg  director of psychological lab (Harvard University)</a:t>
            </a:r>
          </a:p>
          <a:p>
            <a:pPr>
              <a:lnSpc>
                <a:spcPct val="90000"/>
              </a:lnSpc>
              <a:buFont typeface="Courier New" panose="02070309020205020404" pitchFamily="49" charset="0"/>
              <a:buChar char="o"/>
            </a:pPr>
            <a:r>
              <a:rPr lang="id-ID" altLang="en-US" dirty="0">
                <a:sym typeface="Wingdings" panose="05000000000000000000" pitchFamily="2" charset="2"/>
              </a:rPr>
              <a:t>APA (American Psychology Association) didirikan</a:t>
            </a:r>
          </a:p>
          <a:p>
            <a:pPr>
              <a:lnSpc>
                <a:spcPct val="90000"/>
              </a:lnSpc>
              <a:buFont typeface="Courier New" panose="02070309020205020404" pitchFamily="49" charset="0"/>
              <a:buChar char="o"/>
            </a:pPr>
            <a:r>
              <a:rPr lang="id-ID" altLang="en-US" dirty="0">
                <a:sym typeface="Wingdings" panose="05000000000000000000" pitchFamily="2" charset="2"/>
              </a:rPr>
              <a:t>Th 1913 Munsterberg menerbitkan teks psikologi I-O pertama dlm bahasa Inggris</a:t>
            </a:r>
          </a:p>
          <a:p>
            <a:endParaRPr lang="id-ID" altLang="en-US" dirty="0"/>
          </a:p>
        </p:txBody>
      </p:sp>
    </p:spTree>
    <p:extLst>
      <p:ext uri="{BB962C8B-B14F-4D97-AF65-F5344CB8AC3E}">
        <p14:creationId xmlns:p14="http://schemas.microsoft.com/office/powerpoint/2010/main" val="8604533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 bwMode="auto">
          <a:xfrm>
            <a:off x="1981200" y="642939"/>
            <a:ext cx="8229600" cy="7143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90000"/>
          </a:bodyPr>
          <a:lstStyle/>
          <a:p>
            <a:r>
              <a:rPr lang="id-ID" altLang="en-US" sz="2800">
                <a:latin typeface="+mn-lt"/>
              </a:rPr>
              <a:t>HISTORY OF I/O PSYCHOLOGY</a:t>
            </a:r>
            <a:br>
              <a:rPr lang="id-ID" altLang="en-US" sz="2800">
                <a:latin typeface="+mn-lt"/>
              </a:rPr>
            </a:br>
            <a:endParaRPr lang="en-US" altLang="en-US" sz="2800">
              <a:latin typeface="+mn-lt"/>
            </a:endParaRP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 bwMode="auto">
          <a:xfrm>
            <a:off x="1981200" y="1357314"/>
            <a:ext cx="8229600" cy="52149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lnSpcReduction="10000"/>
          </a:bodyPr>
          <a:lstStyle/>
          <a:p>
            <a:pPr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id-ID" altLang="en-US" sz="2400" dirty="0"/>
              <a:t>Th 1917: PD I Scott &amp; Bingham</a:t>
            </a:r>
            <a:r>
              <a:rPr lang="id-ID" altLang="en-US" sz="2400" dirty="0">
                <a:sym typeface="Wingdings" panose="05000000000000000000" pitchFamily="2" charset="2"/>
              </a:rPr>
              <a:t> masuk ketentaraan &amp; mengemb group intelligensi test  Army Alpha (dari Stanford Binet test yg individual)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None/>
            </a:pPr>
            <a:endParaRPr lang="id-ID" altLang="en-US" sz="2400" dirty="0">
              <a:sym typeface="Wingdings" panose="05000000000000000000" pitchFamily="2" charset="2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id-ID" altLang="en-US" sz="2400" dirty="0">
                <a:sym typeface="Wingdings" panose="05000000000000000000" pitchFamily="2" charset="2"/>
              </a:rPr>
              <a:t>Sementara itu, Lilian Gilbreth mjd peraih gelar Ph.D pertama di PIO (time &amp; motion study: human engineering)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None/>
            </a:pPr>
            <a:endParaRPr lang="id-ID" altLang="en-US" sz="2400" dirty="0">
              <a:sym typeface="Wingdings" panose="05000000000000000000" pitchFamily="2" charset="2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id-ID" altLang="en-US" sz="2400" dirty="0">
                <a:sym typeface="Wingdings" panose="05000000000000000000" pitchFamily="2" charset="2"/>
              </a:rPr>
              <a:t>Th 1924, Mayo (psikolog Australia) tiba di AS  meneliti aspek emosi karyawan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id-ID" altLang="en-US" sz="2400" dirty="0">
                <a:sym typeface="Wingdings" panose="05000000000000000000" pitchFamily="2" charset="2"/>
              </a:rPr>
              <a:t>Th 1930, Mayo  Hawthorne studies  productivity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None/>
            </a:pPr>
            <a:endParaRPr lang="id-ID" altLang="en-US" sz="2400" dirty="0">
              <a:sym typeface="Wingdings" panose="05000000000000000000" pitchFamily="2" charset="2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id-ID" altLang="en-US" sz="2400" dirty="0">
                <a:sym typeface="Wingdings" panose="05000000000000000000" pitchFamily="2" charset="2"/>
              </a:rPr>
              <a:t>HAWTHORNE EFFECT  cikal bakal Human Relation Movement</a:t>
            </a:r>
            <a:endParaRPr lang="en-US" altLang="en-US" sz="2400" dirty="0"/>
          </a:p>
          <a:p>
            <a:pPr>
              <a:lnSpc>
                <a:spcPct val="90000"/>
              </a:lnSpc>
              <a:buClr>
                <a:schemeClr val="tx1"/>
              </a:buClr>
              <a:buFont typeface="Arial" panose="020B0604020202020204" pitchFamily="34" charset="0"/>
              <a:buNone/>
            </a:pPr>
            <a:endParaRPr lang="id-ID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5607230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 bwMode="auto">
          <a:xfrm>
            <a:off x="1981200" y="642939"/>
            <a:ext cx="8229600" cy="7143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90000"/>
          </a:bodyPr>
          <a:lstStyle/>
          <a:p>
            <a:r>
              <a:rPr lang="id-ID" altLang="en-US" sz="2800">
                <a:latin typeface="+mn-lt"/>
              </a:rPr>
              <a:t>HISTORY OF I/O PSYCHOLOGY</a:t>
            </a:r>
            <a:br>
              <a:rPr lang="id-ID" altLang="en-US" sz="2800">
                <a:latin typeface="+mn-lt"/>
              </a:rPr>
            </a:br>
            <a:endParaRPr lang="id-ID" altLang="en-US" sz="2800">
              <a:latin typeface="+mn-lt"/>
            </a:endParaRPr>
          </a:p>
        </p:txBody>
      </p:sp>
      <p:sp>
        <p:nvSpPr>
          <p:cNvPr id="38915" name="Content Placeholder 2"/>
          <p:cNvSpPr>
            <a:spLocks noGrp="1"/>
          </p:cNvSpPr>
          <p:nvPr>
            <p:ph idx="1"/>
          </p:nvPr>
        </p:nvSpPr>
        <p:spPr bwMode="auto">
          <a:xfrm>
            <a:off x="1981200" y="1428751"/>
            <a:ext cx="8229600" cy="46974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id-ID" altLang="en-US" sz="2400"/>
              <a:t>Th 1941 : PD II </a:t>
            </a:r>
            <a:r>
              <a:rPr lang="id-ID" altLang="en-US" sz="2400">
                <a:sym typeface="Wingdings" panose="05000000000000000000" pitchFamily="2" charset="2"/>
              </a:rPr>
              <a:t> human engineering diterapkan untuk menanggulangi kecelakaan pesawat  cockpit configurations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id-ID" altLang="en-US" sz="2400">
                <a:sym typeface="Wingdings" panose="05000000000000000000" pitchFamily="2" charset="2"/>
              </a:rPr>
              <a:t>Th 1945: PIO resmi menjadi divisi 14 APA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id-ID" altLang="en-US" sz="2400">
                <a:sym typeface="Wingdings" panose="05000000000000000000" pitchFamily="2" charset="2"/>
              </a:rPr>
              <a:t>Th 1950: PD II membawa ketertarikan pada: ability testing, Assesment Center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id-ID" altLang="en-US" sz="2400">
                <a:sym typeface="Wingdings" panose="05000000000000000000" pitchFamily="2" charset="2"/>
              </a:rPr>
              <a:t>Th 1964: Civil Right Act – tittle VII (pelarangan diskriminasi, baik sengaja atau tdk)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id-ID" altLang="en-US" sz="2400">
                <a:sym typeface="Wingdings" panose="05000000000000000000" pitchFamily="2" charset="2"/>
              </a:rPr>
              <a:t>Th 1982: SIOP (society for industrial and organizational psychology) didirikan</a:t>
            </a:r>
          </a:p>
          <a:p>
            <a:endParaRPr lang="en-US" altLang="en-US" sz="2400"/>
          </a:p>
          <a:p>
            <a:endParaRPr lang="id-ID" altLang="en-US" sz="2400"/>
          </a:p>
        </p:txBody>
      </p:sp>
    </p:spTree>
    <p:extLst>
      <p:ext uri="{BB962C8B-B14F-4D97-AF65-F5344CB8AC3E}">
        <p14:creationId xmlns:p14="http://schemas.microsoft.com/office/powerpoint/2010/main" val="25129187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11087" y="807736"/>
            <a:ext cx="968402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0" dirty="0" smtClean="0">
                <a:solidFill>
                  <a:srgbClr val="444444"/>
                </a:solidFill>
                <a:effectLst/>
                <a:latin typeface="Open Sans"/>
              </a:rPr>
              <a:t>PSIKOLOGI SEBAGAI ILMU</a:t>
            </a:r>
          </a:p>
          <a:p>
            <a:endParaRPr lang="en-US" b="1" i="0" dirty="0" smtClean="0">
              <a:solidFill>
                <a:srgbClr val="444444"/>
              </a:solidFill>
              <a:effectLst/>
              <a:latin typeface="Open San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Psikologi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sebagai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ilmu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ditandai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oleh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berdirinya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laboratorium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psikologi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pertama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di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Jerman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, Leipzig,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tahun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1875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oleh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Wilhelm Wundt.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Ilmu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berusaha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memberi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penjelasan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tentang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kejadian2 di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alam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,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lepas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dari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bagaimana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keterangan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ini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nantinya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akan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digunakan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Lembaga2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psikologi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diatas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mempelajari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gejala2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psikis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manusia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,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seperti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proses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pengenalan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,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pengamatan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,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ingatan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,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pikiran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serbagainya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Berbagai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macam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rancangan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eksperimen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merupakan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kegiatan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utama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dari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psikologi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eksperimen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Temuan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dari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psikologi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eksperimen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merupakan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masukan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bagi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psikologi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umum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,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misalnya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salah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satu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aturan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dalam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persepsi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ialah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hukum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kedekatan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, phi phenomenon (gestalt)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14164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24339" y="612845"/>
            <a:ext cx="8219661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0" dirty="0" smtClean="0">
                <a:solidFill>
                  <a:srgbClr val="444444"/>
                </a:solidFill>
                <a:effectLst/>
                <a:latin typeface="Open Sans"/>
              </a:rPr>
              <a:t>PSIKOLOGI SEBAGAI ILMU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Penerapan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psikologi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umum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di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industri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sudah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mulai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dilihat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pada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permulaan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abad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ke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20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oleh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Walter Dill Scott (1901)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dalam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periklanan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Tahun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1903,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bukunya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theory of advertising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merupakan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buku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pertama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yang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membahas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psikologi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dalam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kaitan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dengan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aspek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dunia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kerja.Tahun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1913,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terbit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buku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dari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Hugo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Muensterberg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,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psikolog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Jerman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yang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mengajar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di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Universitas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Harvard, the psychology of industrial efficiency.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Perkembangan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yang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pesat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dimulai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dalam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dekade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1920.Frederick Winslow Taylor,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pelopor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gerakan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scientific management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mencari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cara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yang paling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efisien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untuk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melakukan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suatu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pekerjaan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Ini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berkembang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menjadi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ergonomi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,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kerekayasaan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untuk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manusia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(human engineering)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atau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psikologi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kerekayasaan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(engineering psychology).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1924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dimulai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penelitian2 di Hawthorne, Illinois di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pabrik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Western Electric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tentang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akibat2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kerja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fisik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dari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lingkungan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kerja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terhadap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efisiensi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kerja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.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Ditemukan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bahwa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kondisi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psikososial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ditempat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kerja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secara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potensial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mempunyai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arti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yang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lebih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penting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dari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kondisi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kerja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fisik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14497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2668" y="744212"/>
            <a:ext cx="8898835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0" dirty="0" smtClean="0">
                <a:solidFill>
                  <a:srgbClr val="444444"/>
                </a:solidFill>
                <a:effectLst/>
                <a:latin typeface="Open Sans"/>
              </a:rPr>
              <a:t>PSIKOLOGI DIFERENSIAL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Juga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disebut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sebagi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psikologi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khusus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. </a:t>
            </a:r>
          </a:p>
          <a:p>
            <a:endParaRPr lang="en-US" dirty="0">
              <a:solidFill>
                <a:srgbClr val="444444"/>
              </a:solidFill>
              <a:latin typeface="Open Sans"/>
            </a:endParaRPr>
          </a:p>
          <a:p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Dari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psikologi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khusus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berkembang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psychotechnik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yang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kemudian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berkembang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menjadi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psikometri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yaitu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yang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mempelajari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mengukur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gejala2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psikis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yang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khas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dari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seseorang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.</a:t>
            </a:r>
          </a:p>
          <a:p>
            <a:endParaRPr lang="en-US" dirty="0">
              <a:solidFill>
                <a:srgbClr val="444444"/>
              </a:solidFill>
              <a:latin typeface="Open Sans"/>
            </a:endParaRPr>
          </a:p>
          <a:p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Cabang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psikologi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ini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menekankan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keunikan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dari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seseorang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menekankan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adanya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perbedaan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antara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manusia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15946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71330" y="516261"/>
            <a:ext cx="9803295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0" dirty="0" smtClean="0">
                <a:solidFill>
                  <a:srgbClr val="444444"/>
                </a:solidFill>
                <a:effectLst/>
                <a:latin typeface="Open Sans"/>
              </a:rPr>
              <a:t>PSIKOLOGI INDUSTRI DAN ORGANISASI DI INDONESIA</a:t>
            </a:r>
          </a:p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Psikologi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sebagai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ilmu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baru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dikenal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dikembangkan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di Indonesia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pada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tahun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1950-an.</a:t>
            </a:r>
          </a:p>
          <a:p>
            <a:endParaRPr lang="en-US" dirty="0">
              <a:solidFill>
                <a:srgbClr val="444444"/>
              </a:solidFill>
              <a:latin typeface="Open Sans"/>
            </a:endParaRPr>
          </a:p>
          <a:p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Masih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merupakan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ilmu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terapan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dengan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kegiatan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utamanya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pada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pelaksanaan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pemeriksaan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psikologis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dengan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tujuan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seleksi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penempatan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,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penyuluhan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bimbingan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kejuruan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,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pengembanga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karier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.</a:t>
            </a:r>
          </a:p>
          <a:p>
            <a:endParaRPr lang="en-US" dirty="0">
              <a:solidFill>
                <a:srgbClr val="444444"/>
              </a:solidFill>
              <a:latin typeface="Open Sans"/>
            </a:endParaRPr>
          </a:p>
          <a:p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Bidang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terapan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yang lain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adalah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pelatihan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konsultasi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organisasi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/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perusahaan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40697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80661" y="473048"/>
            <a:ext cx="9892748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0" dirty="0" smtClean="0">
                <a:solidFill>
                  <a:srgbClr val="444444"/>
                </a:solidFill>
                <a:effectLst/>
                <a:latin typeface="Open Sans"/>
              </a:rPr>
              <a:t>PENGERTIAN ILMU PSIKOLOGI INDUSTRI DAN ORGANISASI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Pengertian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industri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mencakup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juga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pengertian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business (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perusahaan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).</a:t>
            </a:r>
          </a:p>
          <a:p>
            <a:endParaRPr lang="en-US" dirty="0">
              <a:solidFill>
                <a:srgbClr val="444444"/>
              </a:solidFill>
              <a:latin typeface="Open Sans"/>
            </a:endParaRPr>
          </a:p>
          <a:p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Psikologi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industri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organisasi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merupakan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hasil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perkembangan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dari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psikologi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umum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,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psikologi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eksperimen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psikologi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khusus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.</a:t>
            </a:r>
          </a:p>
          <a:p>
            <a:endParaRPr lang="en-US" dirty="0">
              <a:solidFill>
                <a:srgbClr val="444444"/>
              </a:solidFill>
              <a:latin typeface="Open Sans"/>
            </a:endParaRPr>
          </a:p>
          <a:p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Sekarang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,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perilaku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manusia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dalam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kaitan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dengan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kegiatan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indusatri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organisasi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dipelajari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untuk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pengembangan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teori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,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aturan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prinsip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psikologi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baru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yang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berlaku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umum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dalam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lingkup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industri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organisasi</a:t>
            </a:r>
            <a:endParaRPr lang="en-US" b="0" i="0" dirty="0" smtClean="0">
              <a:solidFill>
                <a:srgbClr val="444444"/>
              </a:solidFill>
              <a:effectLst/>
              <a:latin typeface="Open Sans"/>
            </a:endParaRPr>
          </a:p>
          <a:p>
            <a:endParaRPr lang="en-US" dirty="0">
              <a:solidFill>
                <a:srgbClr val="444444"/>
              </a:solidFill>
              <a:latin typeface="Open Sans"/>
            </a:endParaRPr>
          </a:p>
          <a:p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Alat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untuk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mengukur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perbedaan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manusia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juga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tetap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dikembangkan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untuk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meningkatkan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kecermatan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dalam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melaksanakan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pemeriksaan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psikologis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untuk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tujuan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seleksi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,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penempatan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,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pengenalan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diri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,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penyuluhan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kejuruan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pengembangan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karier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.</a:t>
            </a:r>
          </a:p>
          <a:p>
            <a:endParaRPr lang="en-US" dirty="0">
              <a:solidFill>
                <a:srgbClr val="444444"/>
              </a:solidFill>
              <a:latin typeface="Open Sans"/>
            </a:endParaRPr>
          </a:p>
          <a:p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Segi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terapan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dari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psikologi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industri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organisasi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menimbulkan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tafsiran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bahwa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psikologi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bermanfaat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bagi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manajemen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,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bagi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pimpinan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pemilik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perusahaan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merugikan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para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tenaga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kerja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konsumen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.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10300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70112" y="561204"/>
            <a:ext cx="9783417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0" dirty="0" smtClean="0">
                <a:solidFill>
                  <a:srgbClr val="444444"/>
                </a:solidFill>
                <a:effectLst/>
                <a:latin typeface="Open Sans"/>
              </a:rPr>
              <a:t>PENGERTIAN ILMU PSIKOLOGI INDUSTRI DAN ORGANISASI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endParaRPr lang="en-US" b="0" i="0" dirty="0">
              <a:solidFill>
                <a:srgbClr val="444444"/>
              </a:solidFill>
              <a:effectLst/>
              <a:latin typeface="Open Sans"/>
            </a:endParaRPr>
          </a:p>
          <a:p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Psikologi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industri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organisasi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merupakan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suatu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keseluruhan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pengetahuan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(a body of knowledge) yang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berisi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fakta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, aturan2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prinsip2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tentang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perilaku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manusia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pada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pekerjaan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.</a:t>
            </a:r>
          </a:p>
          <a:p>
            <a:endParaRPr lang="en-US" dirty="0">
              <a:solidFill>
                <a:srgbClr val="444444"/>
              </a:solidFill>
              <a:latin typeface="Open Sans"/>
            </a:endParaRPr>
          </a:p>
          <a:p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Penggunaan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pengetahuan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psikologi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industri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organisasi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harus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ditujukan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untuk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kepentingan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kemanfaatan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pihak2 yang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terlibat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,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baik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perusahaan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sebagai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organisasi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maupun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karyawannya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.</a:t>
            </a:r>
          </a:p>
          <a:p>
            <a:endParaRPr lang="en-US" dirty="0">
              <a:solidFill>
                <a:srgbClr val="444444"/>
              </a:solidFill>
              <a:latin typeface="Open Sans"/>
            </a:endParaRPr>
          </a:p>
          <a:p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Psikologi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industri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organisasi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adalah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ilmu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yang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mempelajari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perilaku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manusia:Dalam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perannya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sebagai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tenaga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kerja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sebagai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konsumenBaik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secara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perorangan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maupun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secara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kelompok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,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dengan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maksud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agar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temuannya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dapat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diterapkan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dalam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industri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organisasi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untuk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kepentingan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kemanfaatan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manusianya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organisasinya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.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50337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01756" y="521447"/>
            <a:ext cx="893859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0" dirty="0" smtClean="0">
                <a:solidFill>
                  <a:srgbClr val="444444"/>
                </a:solidFill>
                <a:effectLst/>
                <a:latin typeface="Open Sans"/>
              </a:rPr>
              <a:t>PENGERTIAN ILMU PSIKOLOGI INDUSTRI DAN ORGANISASI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endParaRPr lang="en-US" b="0" i="0" dirty="0">
              <a:solidFill>
                <a:srgbClr val="444444"/>
              </a:solidFill>
              <a:effectLst/>
              <a:latin typeface="Open Sans"/>
            </a:endParaRPr>
          </a:p>
          <a:p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Psikologi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industri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organisasi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mempelajari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perilaku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manusia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.</a:t>
            </a:r>
          </a:p>
          <a:p>
            <a:endParaRPr lang="en-US" dirty="0">
              <a:solidFill>
                <a:srgbClr val="444444"/>
              </a:solidFill>
              <a:latin typeface="Open Sans"/>
            </a:endParaRPr>
          </a:p>
          <a:p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Yang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dimaksudkan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denagn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perilaku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manusia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ialah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segala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kegiatan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yang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dilakukan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oleh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manusia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,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baik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yang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secara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langsung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dapat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diamati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seperti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berjalan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,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melompat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,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menulis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, duduk,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berbicara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sebagainya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maupun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yang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tidak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dapat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diamati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secara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langsung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seperti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berikir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,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perasaan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,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motivasi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sebagainya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..</a:t>
            </a:r>
          </a:p>
          <a:p>
            <a:endParaRPr lang="en-US" dirty="0">
              <a:solidFill>
                <a:srgbClr val="444444"/>
              </a:solidFill>
              <a:latin typeface="Open Sans"/>
            </a:endParaRPr>
          </a:p>
          <a:p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Ilmu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hanya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menangani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hingga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menganalisis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fakta2 yang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dapat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diamati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, yang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dapat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dilihat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,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didengar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,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diraba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,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diukur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dilaporkan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, yang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semuanya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merupakan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perilaku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yang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terbuka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.</a:t>
            </a:r>
          </a:p>
          <a:p>
            <a:endParaRPr lang="en-US" dirty="0">
              <a:solidFill>
                <a:srgbClr val="444444"/>
              </a:solidFill>
              <a:latin typeface="Open Sans"/>
            </a:endParaRPr>
          </a:p>
          <a:p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Perilaku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yang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tertutup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disimpulkan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melalui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ungkapan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kedalam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perilaku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yang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terbuka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,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dengan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menggunakan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metode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observasi.Contoh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: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bahagia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&gt;&gt;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ekspresi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wajah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,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ungkapan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verbal, gerakan2,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perilaku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63666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01147" y="765386"/>
            <a:ext cx="9693965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0" dirty="0" smtClean="0">
                <a:solidFill>
                  <a:srgbClr val="444444"/>
                </a:solidFill>
                <a:effectLst/>
                <a:latin typeface="Open Sans"/>
              </a:rPr>
              <a:t>PENGERTIAN ILMU PSIKOLOGI INDUSTRI DAN ORGANISASI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Perilaku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manusia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dipelajari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dalam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perannya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sebagai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tenaga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kerja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sebagai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konsumen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.</a:t>
            </a:r>
          </a:p>
          <a:p>
            <a:endParaRPr lang="en-US" dirty="0">
              <a:solidFill>
                <a:srgbClr val="444444"/>
              </a:solidFill>
              <a:latin typeface="Open Sans"/>
            </a:endParaRPr>
          </a:p>
          <a:p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Manusia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dipelajari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dalam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interaksi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dengan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pekerjaannya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.,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Dengan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lingkungan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fisik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lingkungan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psiko-sosialnya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di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pekerjaannya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.</a:t>
            </a:r>
          </a:p>
          <a:p>
            <a:endParaRPr lang="en-US" dirty="0">
              <a:solidFill>
                <a:srgbClr val="444444"/>
              </a:solidFill>
              <a:latin typeface="Open Sans"/>
            </a:endParaRPr>
          </a:p>
          <a:p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Sebagai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tenaga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kerja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manusia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menjadi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anggota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organisasi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industri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sebagai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konsumen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ia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menjadi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pengguna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dari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produk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atau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jasa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dari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organisasi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perusahaan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27810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01147" y="464406"/>
            <a:ext cx="1010146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0" dirty="0" smtClean="0">
                <a:solidFill>
                  <a:srgbClr val="444444"/>
                </a:solidFill>
                <a:effectLst/>
                <a:latin typeface="Open Sans"/>
              </a:rPr>
              <a:t>PENGERTIAN ILMU PSIKOLOGI INDUSTRI DAN ORGANISASI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endParaRPr lang="en-US" b="0" i="0" dirty="0">
              <a:solidFill>
                <a:srgbClr val="444444"/>
              </a:solidFill>
              <a:effectLst/>
              <a:latin typeface="Open Sans"/>
            </a:endParaRPr>
          </a:p>
          <a:p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Perilaku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manusia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dipelajari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secara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perorangan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secara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kelompokDalam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organisasi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ada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unit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kerja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. </a:t>
            </a:r>
          </a:p>
          <a:p>
            <a:endParaRPr lang="en-US" b="0" i="0" dirty="0" smtClean="0">
              <a:solidFill>
                <a:srgbClr val="444444"/>
              </a:solidFill>
              <a:effectLst/>
              <a:latin typeface="Open Sans"/>
            </a:endParaRPr>
          </a:p>
          <a:p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Unit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kerja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yang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besar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terdiri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dari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unit2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kerja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yang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lebih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kecil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masing2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terdiri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dari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unit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kerja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yang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lebih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kecil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lagi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.</a:t>
            </a:r>
          </a:p>
          <a:p>
            <a:endParaRPr lang="en-US" b="0" i="0" dirty="0" smtClean="0">
              <a:solidFill>
                <a:srgbClr val="444444"/>
              </a:solidFill>
              <a:effectLst/>
              <a:latin typeface="Open Sans"/>
            </a:endParaRPr>
          </a:p>
          <a:p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Dalam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hubungan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ini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dipelajari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bagaimana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dampak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satu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kelompok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atau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unit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kerja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terhadap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perilaku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seorang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tenaga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kerja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sebaliknya.Juga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dipelajari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sejauh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mana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struktur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,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pola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jenis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organisasi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mempengaruhi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tenaga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kerjanya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,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terhadap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kelompok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tenaga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kerja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terhadap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seorang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tenaga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kerja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.</a:t>
            </a:r>
          </a:p>
          <a:p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Tentang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konsumen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dapat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berbentuk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,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sejauh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mana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ada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reaksi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yang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sama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dari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kelompok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konsumen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dengan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ciri2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tertentu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terhadap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iklan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suatu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produk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.</a:t>
            </a:r>
          </a:p>
          <a:p>
            <a:endParaRPr lang="en-US" dirty="0">
              <a:solidFill>
                <a:srgbClr val="444444"/>
              </a:solidFill>
              <a:latin typeface="Open Sans"/>
            </a:endParaRPr>
          </a:p>
          <a:p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Berdasarkan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temuan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dikembangkan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teori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aturan2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atau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hukum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prinsip2 yang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dapat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diterapkan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kembali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kedalam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kegiatan2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industri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organisasi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untuk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kepentingan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tenaga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kerja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,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konsumen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organisasinya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untuk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menguji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ketepatannya.Contohnya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ditemukannya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data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tentang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perbedaan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manager yang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berhasil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yang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tidak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556162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81269" y="727576"/>
            <a:ext cx="9892747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0" dirty="0" smtClean="0">
                <a:solidFill>
                  <a:srgbClr val="444444"/>
                </a:solidFill>
                <a:effectLst/>
                <a:latin typeface="Open Sans"/>
              </a:rPr>
              <a:t>WAWASAN PSIKOLOGI INDUSTRI DAN ORGANISASI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Psikologi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industri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organisasi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berhubungan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dengan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industri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organisasi.Semula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ilmu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ini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dinamakan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psikologi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industri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yang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fungsi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utamanya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menerapkan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ilmu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psikologi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di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industri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.</a:t>
            </a:r>
          </a:p>
          <a:p>
            <a:endParaRPr lang="en-US" dirty="0">
              <a:solidFill>
                <a:srgbClr val="444444"/>
              </a:solidFill>
              <a:latin typeface="Open Sans"/>
            </a:endParaRPr>
          </a:p>
          <a:p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Dengan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berkembangnya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psikologi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industri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menjadi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ilmu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yang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mandiri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maka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namanya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menjadi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psikologi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industri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(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psikologi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)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organisasi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.</a:t>
            </a:r>
          </a:p>
          <a:p>
            <a:endParaRPr lang="en-US" dirty="0">
              <a:solidFill>
                <a:srgbClr val="444444"/>
              </a:solidFill>
              <a:latin typeface="Open Sans"/>
            </a:endParaRPr>
          </a:p>
          <a:p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Dengan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organisasi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dimaksudkan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organisasi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formal yang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mencakup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organisasi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yang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mencari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keuntungan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,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memproduksi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barang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atau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jasa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,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organisasi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yang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tujuan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utamanya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bukan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mencari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keuntungan.Organisasi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dapat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dipandang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sebagasi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suatu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sistim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yang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terbuka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480932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09869" y="803846"/>
            <a:ext cx="980329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KAITAN DENGAN PERILAKU KEORGANISASIAN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err="1" smtClean="0"/>
              <a:t>Psikologi</a:t>
            </a:r>
            <a:r>
              <a:rPr lang="en-US" dirty="0" smtClean="0"/>
              <a:t> </a:t>
            </a:r>
            <a:r>
              <a:rPr lang="en-US" dirty="0" err="1" smtClean="0"/>
              <a:t>industri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organisasi</a:t>
            </a:r>
            <a:r>
              <a:rPr lang="en-US" dirty="0" smtClean="0"/>
              <a:t> </a:t>
            </a:r>
            <a:r>
              <a:rPr lang="en-US" dirty="0" err="1" smtClean="0"/>
              <a:t>sangat</a:t>
            </a:r>
            <a:r>
              <a:rPr lang="en-US" dirty="0" smtClean="0"/>
              <a:t> </a:t>
            </a:r>
            <a:r>
              <a:rPr lang="en-US" dirty="0" err="1" smtClean="0"/>
              <a:t>erat</a:t>
            </a:r>
            <a:r>
              <a:rPr lang="en-US" dirty="0" smtClean="0"/>
              <a:t> </a:t>
            </a:r>
            <a:r>
              <a:rPr lang="en-US" dirty="0" err="1" smtClean="0"/>
              <a:t>hubungannya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perilaku</a:t>
            </a:r>
            <a:r>
              <a:rPr lang="en-US" dirty="0" smtClean="0"/>
              <a:t> </a:t>
            </a:r>
            <a:r>
              <a:rPr lang="en-US" dirty="0" err="1" smtClean="0"/>
              <a:t>keorganisasian</a:t>
            </a:r>
            <a:r>
              <a:rPr lang="en-US" dirty="0" smtClean="0"/>
              <a:t>. </a:t>
            </a:r>
            <a:r>
              <a:rPr lang="en-US" dirty="0" err="1" smtClean="0"/>
              <a:t>Kesamaan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bidang</a:t>
            </a:r>
            <a:r>
              <a:rPr lang="en-US" dirty="0" smtClean="0"/>
              <a:t> </a:t>
            </a:r>
            <a:r>
              <a:rPr lang="en-US" dirty="0" err="1" smtClean="0"/>
              <a:t>kajian</a:t>
            </a:r>
            <a:r>
              <a:rPr lang="en-US" dirty="0" smtClean="0"/>
              <a:t> </a:t>
            </a:r>
            <a:r>
              <a:rPr lang="en-US" dirty="0" err="1" smtClean="0"/>
              <a:t>terletak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mempelajari</a:t>
            </a:r>
            <a:r>
              <a:rPr lang="en-US" dirty="0" smtClean="0"/>
              <a:t> </a:t>
            </a:r>
            <a:r>
              <a:rPr lang="en-US" dirty="0" err="1" smtClean="0"/>
              <a:t>perilaku</a:t>
            </a:r>
            <a:r>
              <a:rPr lang="en-US" dirty="0" smtClean="0"/>
              <a:t> </a:t>
            </a:r>
            <a:r>
              <a:rPr lang="en-US" dirty="0" err="1" smtClean="0"/>
              <a:t>manusia</a:t>
            </a:r>
            <a:r>
              <a:rPr lang="en-US" dirty="0" smtClean="0"/>
              <a:t>:</a:t>
            </a:r>
          </a:p>
          <a:p>
            <a:endParaRPr lang="en-US" dirty="0" smtClean="0"/>
          </a:p>
          <a:p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perannya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tenaga</a:t>
            </a:r>
            <a:r>
              <a:rPr lang="en-US" dirty="0" smtClean="0"/>
              <a:t> </a:t>
            </a:r>
            <a:r>
              <a:rPr lang="en-US" dirty="0" err="1" smtClean="0"/>
              <a:t>kerja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konsumen</a:t>
            </a:r>
            <a:endParaRPr lang="en-US" dirty="0" smtClean="0"/>
          </a:p>
          <a:p>
            <a:r>
              <a:rPr lang="en-US" dirty="0" err="1" smtClean="0"/>
              <a:t>Baik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perorangan</a:t>
            </a:r>
            <a:r>
              <a:rPr lang="en-US" dirty="0" smtClean="0"/>
              <a:t> </a:t>
            </a:r>
            <a:r>
              <a:rPr lang="en-US" dirty="0" err="1" smtClean="0"/>
              <a:t>maupun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kelompok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kepentingan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kemanfaatan</a:t>
            </a:r>
            <a:r>
              <a:rPr lang="en-US" dirty="0" smtClean="0"/>
              <a:t> </a:t>
            </a:r>
            <a:r>
              <a:rPr lang="en-US" dirty="0" err="1" smtClean="0"/>
              <a:t>manusianya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organisasinya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978706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10477" y="962873"/>
            <a:ext cx="844163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0" dirty="0" smtClean="0">
                <a:solidFill>
                  <a:srgbClr val="444444"/>
                </a:solidFill>
                <a:effectLst/>
                <a:latin typeface="Open Sans"/>
              </a:rPr>
              <a:t>KAITAN DENGAN PERILAKU KEORGANISASIAN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Sebagai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tenaga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kerja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perilaku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dipelajari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untuk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menemukenali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kepribadian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, kecakapan2,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ketrampilan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,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sikap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ciri2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kepribadian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:</a:t>
            </a:r>
          </a:p>
          <a:p>
            <a:endParaRPr lang="en-US" dirty="0">
              <a:solidFill>
                <a:srgbClr val="444444"/>
              </a:solidFill>
              <a:latin typeface="Open Sans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Dengan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tujuan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khusus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untuk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seleksi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penempatan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,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untuk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pelatihan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pengembangan</a:t>
            </a:r>
            <a:endParaRPr lang="en-US" b="0" i="0" dirty="0" smtClean="0">
              <a:solidFill>
                <a:srgbClr val="444444"/>
              </a:solidFill>
              <a:effectLst/>
              <a:latin typeface="Open Sans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Dalam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interaksi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dengan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lingkungan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fisiknya</a:t>
            </a:r>
            <a:endParaRPr lang="en-US" b="0" i="0" dirty="0" smtClean="0">
              <a:solidFill>
                <a:srgbClr val="444444"/>
              </a:solidFill>
              <a:effectLst/>
              <a:latin typeface="Open Sans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Dalam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interaksi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dengan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lingkungan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sosialnya.Perilaku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</a:p>
          <a:p>
            <a:endParaRPr lang="en-US" dirty="0">
              <a:solidFill>
                <a:srgbClr val="444444"/>
              </a:solidFill>
              <a:latin typeface="Open Sans"/>
            </a:endParaRPr>
          </a:p>
          <a:p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organisasi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lebih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berfokus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pada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no. 3.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686256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40294" y="619542"/>
            <a:ext cx="10111409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0" dirty="0" smtClean="0">
                <a:solidFill>
                  <a:srgbClr val="444444"/>
                </a:solidFill>
                <a:effectLst/>
                <a:latin typeface="Open Sans"/>
              </a:rPr>
              <a:t>HUBUNGAN PSIKOLOGI INDUSTRI DENGAN MANAJEMEN SDM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Di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indonesia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kebanyakan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orang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sukar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dapat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membedakan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antara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psikologi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industri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organisasi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managemen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sumber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daya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manusia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.</a:t>
            </a:r>
          </a:p>
          <a:p>
            <a:endParaRPr lang="en-US" b="0" i="0" dirty="0" smtClean="0">
              <a:solidFill>
                <a:srgbClr val="444444"/>
              </a:solidFill>
              <a:effectLst/>
              <a:latin typeface="Open Sans"/>
            </a:endParaRPr>
          </a:p>
          <a:p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Obyek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studinya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ialah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sama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yaitu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manusia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sebagai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tenaga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manusia.Topik2 yang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sama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ialah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seleksi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tenaga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kerja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,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pelatihan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,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motivasi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kepemimpinan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,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tetapi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masing2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ditangani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dengan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cara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yang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berbeda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.</a:t>
            </a:r>
          </a:p>
          <a:p>
            <a:endParaRPr lang="en-US" dirty="0">
              <a:solidFill>
                <a:srgbClr val="444444"/>
              </a:solidFill>
              <a:latin typeface="Open Sans"/>
            </a:endParaRPr>
          </a:p>
          <a:p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Pada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Manajemen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SDM,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perilaku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manusia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dipelajari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dalam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kaitannya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dengan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managemen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bagaimana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manusia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sebagai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tenaga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kerja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dapat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dimanagemeni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secara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efektif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.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Bekerja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berdasarkan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effisiensi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dan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efektivitas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kerja</a:t>
            </a:r>
            <a:endParaRPr lang="en-US" b="0" i="0" dirty="0" smtClean="0">
              <a:solidFill>
                <a:srgbClr val="444444"/>
              </a:solidFill>
              <a:effectLst/>
              <a:latin typeface="Open Sans"/>
            </a:endParaRPr>
          </a:p>
          <a:p>
            <a:endParaRPr lang="en-US" dirty="0">
              <a:solidFill>
                <a:srgbClr val="444444"/>
              </a:solidFill>
              <a:latin typeface="Open Sans"/>
            </a:endParaRPr>
          </a:p>
          <a:p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Sedangkan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Psikologi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Industri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,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berdasarkan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pada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mencari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ciri2 yang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absah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pada</a:t>
            </a:r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 </a:t>
            </a:r>
            <a:r>
              <a:rPr lang="en-US" b="0" i="0" dirty="0" err="1" smtClean="0">
                <a:solidFill>
                  <a:srgbClr val="444444"/>
                </a:solidFill>
                <a:effectLst/>
                <a:latin typeface="Open Sans"/>
              </a:rPr>
              <a:t>manusia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75003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</TotalTime>
  <Words>2890</Words>
  <Application>Microsoft Office PowerPoint</Application>
  <PresentationFormat>Widescreen</PresentationFormat>
  <Paragraphs>272</Paragraphs>
  <Slides>37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37</vt:i4>
      </vt:variant>
    </vt:vector>
  </HeadingPairs>
  <TitlesOfParts>
    <vt:vector size="48" baseType="lpstr">
      <vt:lpstr>Arial</vt:lpstr>
      <vt:lpstr>Berlin Sans FB</vt:lpstr>
      <vt:lpstr>Berlin Sans FB Demi</vt:lpstr>
      <vt:lpstr>Calibri</vt:lpstr>
      <vt:lpstr>Calibri Light</vt:lpstr>
      <vt:lpstr>Courier New</vt:lpstr>
      <vt:lpstr>Open Sans</vt:lpstr>
      <vt:lpstr>Tahoma</vt:lpstr>
      <vt:lpstr>Wingdings</vt:lpstr>
      <vt:lpstr>Office Theme</vt:lpstr>
      <vt:lpstr>1_Office Theme</vt:lpstr>
      <vt:lpstr>Psikologi Industri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is I – O Psychology ?</vt:lpstr>
      <vt:lpstr>Perilaku Manusia ?</vt:lpstr>
      <vt:lpstr>Perilaku manusia yang covert..?</vt:lpstr>
      <vt:lpstr>Perbedaan Psi Klinis &amp; Industri Organisasi</vt:lpstr>
      <vt:lpstr>Organisasi Industri  merupakan sistem terbuka</vt:lpstr>
      <vt:lpstr>Area Konsentrasi I - O</vt:lpstr>
      <vt:lpstr>Konsentrasi Psikologi I – O (tradisional)</vt:lpstr>
      <vt:lpstr>Job title &amp; karir psikolog I - O </vt:lpstr>
      <vt:lpstr>Job title &amp; karir psikolog I - O </vt:lpstr>
      <vt:lpstr>Lanjutan....</vt:lpstr>
      <vt:lpstr>SETTINGS OF  I/O PSYCHOLOGISTS</vt:lpstr>
      <vt:lpstr>PRACTICE SETTING</vt:lpstr>
      <vt:lpstr>Tantangan Psikologi I – O di Abad 21</vt:lpstr>
      <vt:lpstr>HISTORY OF I/O PSYCHOLOGY </vt:lpstr>
      <vt:lpstr>HISTORY OF I/O PSYCHOLOGY </vt:lpstr>
      <vt:lpstr>HISTORY OF I/O PSYCHOLOGY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Psikologi Industri</dc:title>
  <dc:creator>Novrigent</dc:creator>
  <cp:lastModifiedBy>Novrigent</cp:lastModifiedBy>
  <cp:revision>7</cp:revision>
  <dcterms:created xsi:type="dcterms:W3CDTF">2023-09-23T06:19:54Z</dcterms:created>
  <dcterms:modified xsi:type="dcterms:W3CDTF">2024-09-28T01:37:49Z</dcterms:modified>
</cp:coreProperties>
</file>